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17" r:id="rId5"/>
    <p:sldMasterId id="2147484247" r:id="rId6"/>
  </p:sldMasterIdLst>
  <p:notesMasterIdLst>
    <p:notesMasterId r:id="rId19"/>
  </p:notesMasterIdLst>
  <p:handoutMasterIdLst>
    <p:handoutMasterId r:id="rId20"/>
  </p:handoutMasterIdLst>
  <p:sldIdLst>
    <p:sldId id="322" r:id="rId7"/>
    <p:sldId id="355" r:id="rId8"/>
    <p:sldId id="356" r:id="rId9"/>
    <p:sldId id="359" r:id="rId10"/>
    <p:sldId id="357" r:id="rId11"/>
    <p:sldId id="361" r:id="rId12"/>
    <p:sldId id="362" r:id="rId13"/>
    <p:sldId id="363" r:id="rId14"/>
    <p:sldId id="364" r:id="rId15"/>
    <p:sldId id="367" r:id="rId16"/>
    <p:sldId id="365" r:id="rId17"/>
    <p:sldId id="366"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17B"/>
    <a:srgbClr val="0072C6"/>
    <a:srgbClr val="00A249"/>
    <a:srgbClr val="78C8A0"/>
    <a:srgbClr val="779993"/>
    <a:srgbClr val="8C7997"/>
    <a:srgbClr val="002050"/>
    <a:srgbClr val="7FC7A0"/>
    <a:srgbClr val="3D8B60"/>
    <a:srgbClr val="6363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74597" autoAdjust="0"/>
  </p:normalViewPr>
  <p:slideViewPr>
    <p:cSldViewPr snapToObjects="1">
      <p:cViewPr varScale="1">
        <p:scale>
          <a:sx n="85" d="100"/>
          <a:sy n="85" d="100"/>
        </p:scale>
        <p:origin x="1338" y="66"/>
      </p:cViewPr>
      <p:guideLst>
        <p:guide orient="horz" pos="2203"/>
        <p:guide pos="3917"/>
      </p:guideLst>
    </p:cSldViewPr>
  </p:slideViewPr>
  <p:outlineViewPr>
    <p:cViewPr>
      <p:scale>
        <a:sx n="33" d="100"/>
        <a:sy n="33" d="100"/>
      </p:scale>
      <p:origin x="0" y="-21634"/>
    </p:cViewPr>
  </p:outlineViewPr>
  <p:notesTextViewPr>
    <p:cViewPr>
      <p:scale>
        <a:sx n="100" d="100"/>
        <a:sy n="100" d="100"/>
      </p:scale>
      <p:origin x="0" y="0"/>
    </p:cViewPr>
  </p:notesTextViewPr>
  <p:sorterViewPr>
    <p:cViewPr>
      <p:scale>
        <a:sx n="20" d="100"/>
        <a:sy n="20" d="100"/>
      </p:scale>
      <p:origin x="0" y="0"/>
    </p:cViewPr>
  </p:sorterViewPr>
  <p:notesViewPr>
    <p:cSldViewPr snapToObjects="1" showGuides="1">
      <p:cViewPr varScale="1">
        <p:scale>
          <a:sx n="63" d="100"/>
          <a:sy n="63" d="100"/>
        </p:scale>
        <p:origin x="3134"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E:\Surface_adjusted\ICC17\Code\Python\main_V2\Final_results\WA_r.xls"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E:\Surface_adjusted\ICC17\Code\Python\main_V2\Final_results\WA_r.xls"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E:\Surface_adjusted\ICC17\Code\Python\main_V2\Final_results\WA_r.xls"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50000"/>
                  </a:schemeClr>
                </a:solidFill>
                <a:latin typeface="+mn-lt"/>
                <a:ea typeface="+mn-ea"/>
                <a:cs typeface="+mn-cs"/>
              </a:defRPr>
            </a:pPr>
            <a:r>
              <a:rPr lang="en-US"/>
              <a:t>10m DEM</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50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WA_r!$B$2:$B$21</c:f>
              <c:numCache>
                <c:formatCode>0.00</c:formatCode>
                <c:ptCount val="20"/>
                <c:pt idx="0">
                  <c:v>0.2</c:v>
                </c:pt>
                <c:pt idx="1">
                  <c:v>0.4</c:v>
                </c:pt>
                <c:pt idx="2">
                  <c:v>0.6</c:v>
                </c:pt>
                <c:pt idx="3">
                  <c:v>0.8</c:v>
                </c:pt>
                <c:pt idx="4">
                  <c:v>1</c:v>
                </c:pt>
                <c:pt idx="5">
                  <c:v>1.2</c:v>
                </c:pt>
                <c:pt idx="6">
                  <c:v>1.4</c:v>
                </c:pt>
                <c:pt idx="7">
                  <c:v>1.6</c:v>
                </c:pt>
                <c:pt idx="8">
                  <c:v>1.8</c:v>
                </c:pt>
                <c:pt idx="9">
                  <c:v>2</c:v>
                </c:pt>
                <c:pt idx="10">
                  <c:v>2.2000000000000002</c:v>
                </c:pt>
                <c:pt idx="11">
                  <c:v>2.4</c:v>
                </c:pt>
                <c:pt idx="12">
                  <c:v>2.6</c:v>
                </c:pt>
                <c:pt idx="13">
                  <c:v>2.8</c:v>
                </c:pt>
                <c:pt idx="14">
                  <c:v>3</c:v>
                </c:pt>
                <c:pt idx="15">
                  <c:v>3.2</c:v>
                </c:pt>
                <c:pt idx="16">
                  <c:v>3.4</c:v>
                </c:pt>
                <c:pt idx="17">
                  <c:v>3.6</c:v>
                </c:pt>
                <c:pt idx="18">
                  <c:v>3.8</c:v>
                </c:pt>
                <c:pt idx="19">
                  <c:v>4</c:v>
                </c:pt>
              </c:numCache>
            </c:numRef>
          </c:xVal>
          <c:yVal>
            <c:numRef>
              <c:f>WA_r!$C$2:$C$21</c:f>
              <c:numCache>
                <c:formatCode>0.00</c:formatCode>
                <c:ptCount val="20"/>
                <c:pt idx="0">
                  <c:v>1.01776957512</c:v>
                </c:pt>
                <c:pt idx="1">
                  <c:v>0.98551917076100004</c:v>
                </c:pt>
                <c:pt idx="2">
                  <c:v>0.95741713046999999</c:v>
                </c:pt>
                <c:pt idx="3">
                  <c:v>0.93476390838599999</c:v>
                </c:pt>
                <c:pt idx="4">
                  <c:v>0.91778576374099996</c:v>
                </c:pt>
                <c:pt idx="5">
                  <c:v>0.90596753358799997</c:v>
                </c:pt>
                <c:pt idx="6">
                  <c:v>0.89849048852900004</c:v>
                </c:pt>
                <c:pt idx="7">
                  <c:v>0.89447021484400002</c:v>
                </c:pt>
                <c:pt idx="8">
                  <c:v>0.89310967922200002</c:v>
                </c:pt>
                <c:pt idx="9">
                  <c:v>0.89370948076199996</c:v>
                </c:pt>
                <c:pt idx="10">
                  <c:v>0.89571464061700001</c:v>
                </c:pt>
                <c:pt idx="11">
                  <c:v>0.89868134260200006</c:v>
                </c:pt>
                <c:pt idx="12">
                  <c:v>0.90228521823899999</c:v>
                </c:pt>
                <c:pt idx="13">
                  <c:v>0.90625774860399999</c:v>
                </c:pt>
                <c:pt idx="14">
                  <c:v>0.910436868668</c:v>
                </c:pt>
                <c:pt idx="15">
                  <c:v>0.91468298435200002</c:v>
                </c:pt>
                <c:pt idx="16">
                  <c:v>0.91889822483100003</c:v>
                </c:pt>
                <c:pt idx="17">
                  <c:v>0.923022150993</c:v>
                </c:pt>
                <c:pt idx="18">
                  <c:v>0.92701596021699995</c:v>
                </c:pt>
                <c:pt idx="19">
                  <c:v>0.93084406852699997</c:v>
                </c:pt>
              </c:numCache>
            </c:numRef>
          </c:yVal>
          <c:smooth val="1"/>
          <c:extLst xmlns:c16r2="http://schemas.microsoft.com/office/drawing/2015/06/chart">
            <c:ext xmlns:c16="http://schemas.microsoft.com/office/drawing/2014/chart" uri="{C3380CC4-5D6E-409C-BE32-E72D297353CC}">
              <c16:uniqueId val="{00000000-B575-483A-8A15-74972690D2B4}"/>
            </c:ext>
          </c:extLst>
        </c:ser>
        <c:dLbls>
          <c:showLegendKey val="0"/>
          <c:showVal val="0"/>
          <c:showCatName val="0"/>
          <c:showSerName val="0"/>
          <c:showPercent val="0"/>
          <c:showBubbleSize val="0"/>
        </c:dLbls>
        <c:axId val="440763048"/>
        <c:axId val="440763440"/>
      </c:scatterChart>
      <c:valAx>
        <c:axId val="440763048"/>
        <c:scaling>
          <c:orientation val="minMax"/>
          <c:max val="4"/>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lumMod val="50000"/>
                  </a:schemeClr>
                </a:solidFill>
                <a:latin typeface="+mn-lt"/>
                <a:ea typeface="+mn-ea"/>
                <a:cs typeface="+mn-cs"/>
              </a:defRPr>
            </a:pPr>
            <a:endParaRPr lang="en-US"/>
          </a:p>
        </c:txPr>
        <c:crossAx val="440763440"/>
        <c:crosses val="autoZero"/>
        <c:crossBetween val="midCat"/>
      </c:valAx>
      <c:valAx>
        <c:axId val="440763440"/>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lumMod val="50000"/>
                  </a:schemeClr>
                </a:solidFill>
                <a:latin typeface="+mn-lt"/>
                <a:ea typeface="+mn-ea"/>
                <a:cs typeface="+mn-cs"/>
              </a:defRPr>
            </a:pPr>
            <a:endParaRPr lang="en-US"/>
          </a:p>
        </c:txPr>
        <c:crossAx val="440763048"/>
        <c:crosses val="autoZero"/>
        <c:crossBetween val="midCat"/>
      </c:valAx>
      <c:spPr>
        <a:noFill/>
        <a:ln>
          <a:noFill/>
        </a:ln>
        <a:effectLst/>
      </c:spPr>
    </c:plotArea>
    <c:plotVisOnly val="1"/>
    <c:dispBlanksAs val="gap"/>
    <c:showDLblsOverMax val="0"/>
  </c:chart>
  <c:spPr>
    <a:solidFill>
      <a:schemeClr val="tx1">
        <a:lumMod val="75000"/>
      </a:schemeClr>
    </a:solidFill>
    <a:ln>
      <a:noFill/>
    </a:ln>
    <a:effectLst/>
  </c:spPr>
  <c:txPr>
    <a:bodyPr/>
    <a:lstStyle/>
    <a:p>
      <a:pPr>
        <a:defRPr>
          <a:solidFill>
            <a:schemeClr val="bg1">
              <a:lumMod val="50000"/>
            </a:schemeClr>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50000"/>
                  </a:schemeClr>
                </a:solidFill>
                <a:latin typeface="+mn-lt"/>
                <a:ea typeface="+mn-ea"/>
                <a:cs typeface="+mn-cs"/>
              </a:defRPr>
            </a:pPr>
            <a:r>
              <a:rPr lang="en-US"/>
              <a:t>30m DEM</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50000"/>
                </a:schemeClr>
              </a:solidFill>
              <a:latin typeface="+mn-lt"/>
              <a:ea typeface="+mn-ea"/>
              <a:cs typeface="+mn-cs"/>
            </a:defRPr>
          </a:pPr>
          <a:endParaRPr lang="en-US"/>
        </a:p>
      </c:txPr>
    </c:title>
    <c:autoTitleDeleted val="0"/>
    <c:plotArea>
      <c:layout>
        <c:manualLayout>
          <c:layoutTarget val="inner"/>
          <c:xMode val="edge"/>
          <c:yMode val="edge"/>
          <c:x val="0.11528421079718"/>
          <c:y val="0.23925120772946901"/>
          <c:w val="0.78974029900674203"/>
          <c:h val="0.616164080033474"/>
        </c:manualLayout>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WA_r!$B$22:$B$41</c:f>
              <c:numCache>
                <c:formatCode>0.00</c:formatCode>
                <c:ptCount val="20"/>
                <c:pt idx="0">
                  <c:v>0.2</c:v>
                </c:pt>
                <c:pt idx="1">
                  <c:v>0.4</c:v>
                </c:pt>
                <c:pt idx="2">
                  <c:v>0.6</c:v>
                </c:pt>
                <c:pt idx="3">
                  <c:v>0.8</c:v>
                </c:pt>
                <c:pt idx="4">
                  <c:v>1</c:v>
                </c:pt>
                <c:pt idx="5">
                  <c:v>1.2</c:v>
                </c:pt>
                <c:pt idx="6">
                  <c:v>1.4</c:v>
                </c:pt>
                <c:pt idx="7">
                  <c:v>1.6</c:v>
                </c:pt>
                <c:pt idx="8">
                  <c:v>1.8</c:v>
                </c:pt>
                <c:pt idx="9">
                  <c:v>2</c:v>
                </c:pt>
                <c:pt idx="10">
                  <c:v>2.2000000000000002</c:v>
                </c:pt>
                <c:pt idx="11">
                  <c:v>2.4</c:v>
                </c:pt>
                <c:pt idx="12">
                  <c:v>2.6</c:v>
                </c:pt>
                <c:pt idx="13">
                  <c:v>2.8</c:v>
                </c:pt>
                <c:pt idx="14">
                  <c:v>3</c:v>
                </c:pt>
                <c:pt idx="15">
                  <c:v>3.2</c:v>
                </c:pt>
                <c:pt idx="16">
                  <c:v>3.4</c:v>
                </c:pt>
                <c:pt idx="17">
                  <c:v>3.6</c:v>
                </c:pt>
                <c:pt idx="18">
                  <c:v>3.8</c:v>
                </c:pt>
                <c:pt idx="19">
                  <c:v>4</c:v>
                </c:pt>
              </c:numCache>
            </c:numRef>
          </c:xVal>
          <c:yVal>
            <c:numRef>
              <c:f>WA_r!$C$22:$C$41</c:f>
              <c:numCache>
                <c:formatCode>0.00</c:formatCode>
                <c:ptCount val="20"/>
                <c:pt idx="0">
                  <c:v>2.5170495510099999</c:v>
                </c:pt>
                <c:pt idx="1">
                  <c:v>2.4180867672000002</c:v>
                </c:pt>
                <c:pt idx="2">
                  <c:v>2.33153557777</c:v>
                </c:pt>
                <c:pt idx="3">
                  <c:v>2.2610306739800001</c:v>
                </c:pt>
                <c:pt idx="4">
                  <c:v>2.2069368362400001</c:v>
                </c:pt>
                <c:pt idx="5">
                  <c:v>2.16779088974</c:v>
                </c:pt>
                <c:pt idx="6">
                  <c:v>2.1413314342500001</c:v>
                </c:pt>
                <c:pt idx="7">
                  <c:v>2.1252040863000001</c:v>
                </c:pt>
                <c:pt idx="8">
                  <c:v>2.1171853542300001</c:v>
                </c:pt>
                <c:pt idx="9">
                  <c:v>2.1153652668</c:v>
                </c:pt>
                <c:pt idx="10">
                  <c:v>2.11814141273</c:v>
                </c:pt>
                <c:pt idx="11">
                  <c:v>2.1242389679000002</c:v>
                </c:pt>
                <c:pt idx="12">
                  <c:v>2.1326653957399979</c:v>
                </c:pt>
                <c:pt idx="13">
                  <c:v>2.1426405906700001</c:v>
                </c:pt>
                <c:pt idx="14">
                  <c:v>2.1535906791700001</c:v>
                </c:pt>
                <c:pt idx="15">
                  <c:v>2.16510081291</c:v>
                </c:pt>
                <c:pt idx="16">
                  <c:v>2.1768188476599999</c:v>
                </c:pt>
                <c:pt idx="17">
                  <c:v>2.1885440349600001</c:v>
                </c:pt>
                <c:pt idx="18">
                  <c:v>2.20010972023</c:v>
                </c:pt>
                <c:pt idx="19">
                  <c:v>2.2113935947400001</c:v>
                </c:pt>
              </c:numCache>
            </c:numRef>
          </c:yVal>
          <c:smooth val="1"/>
          <c:extLst xmlns:c16r2="http://schemas.microsoft.com/office/drawing/2015/06/chart">
            <c:ext xmlns:c16="http://schemas.microsoft.com/office/drawing/2014/chart" uri="{C3380CC4-5D6E-409C-BE32-E72D297353CC}">
              <c16:uniqueId val="{00000000-2EBB-4CB1-8274-BF48571BB091}"/>
            </c:ext>
          </c:extLst>
        </c:ser>
        <c:dLbls>
          <c:showLegendKey val="0"/>
          <c:showVal val="0"/>
          <c:showCatName val="0"/>
          <c:showSerName val="0"/>
          <c:showPercent val="0"/>
          <c:showBubbleSize val="0"/>
        </c:dLbls>
        <c:axId val="440763832"/>
        <c:axId val="440767752"/>
      </c:scatterChart>
      <c:valAx>
        <c:axId val="440763832"/>
        <c:scaling>
          <c:orientation val="minMax"/>
          <c:max val="4"/>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lumMod val="50000"/>
                  </a:schemeClr>
                </a:solidFill>
                <a:latin typeface="+mn-lt"/>
                <a:ea typeface="+mn-ea"/>
                <a:cs typeface="+mn-cs"/>
              </a:defRPr>
            </a:pPr>
            <a:endParaRPr lang="en-US"/>
          </a:p>
        </c:txPr>
        <c:crossAx val="440767752"/>
        <c:crosses val="autoZero"/>
        <c:crossBetween val="midCat"/>
      </c:valAx>
      <c:valAx>
        <c:axId val="44076775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lumMod val="50000"/>
                  </a:schemeClr>
                </a:solidFill>
                <a:latin typeface="+mn-lt"/>
                <a:ea typeface="+mn-ea"/>
                <a:cs typeface="+mn-cs"/>
              </a:defRPr>
            </a:pPr>
            <a:endParaRPr lang="en-US"/>
          </a:p>
        </c:txPr>
        <c:crossAx val="440763832"/>
        <c:crosses val="autoZero"/>
        <c:crossBetween val="midCat"/>
      </c:valAx>
      <c:spPr>
        <a:noFill/>
        <a:ln>
          <a:noFill/>
        </a:ln>
        <a:effectLst/>
      </c:spPr>
    </c:plotArea>
    <c:plotVisOnly val="1"/>
    <c:dispBlanksAs val="gap"/>
    <c:showDLblsOverMax val="0"/>
  </c:chart>
  <c:spPr>
    <a:solidFill>
      <a:schemeClr val="tx1">
        <a:lumMod val="75000"/>
      </a:schemeClr>
    </a:solidFill>
    <a:ln>
      <a:noFill/>
    </a:ln>
    <a:effectLst/>
  </c:spPr>
  <c:txPr>
    <a:bodyPr/>
    <a:lstStyle/>
    <a:p>
      <a:pPr>
        <a:defRPr>
          <a:solidFill>
            <a:schemeClr val="bg1">
              <a:lumMod val="50000"/>
            </a:schemeClr>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50000"/>
                  </a:schemeClr>
                </a:solidFill>
                <a:latin typeface="+mn-lt"/>
                <a:ea typeface="+mn-ea"/>
                <a:cs typeface="+mn-cs"/>
              </a:defRPr>
            </a:pPr>
            <a:r>
              <a:rPr lang="en-US"/>
              <a:t>100m DEM</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50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WA_r!$B$42:$B$61</c:f>
              <c:numCache>
                <c:formatCode>0.00</c:formatCode>
                <c:ptCount val="20"/>
                <c:pt idx="0">
                  <c:v>0.2</c:v>
                </c:pt>
                <c:pt idx="1">
                  <c:v>0.4</c:v>
                </c:pt>
                <c:pt idx="2">
                  <c:v>0.6</c:v>
                </c:pt>
                <c:pt idx="3">
                  <c:v>0.8</c:v>
                </c:pt>
                <c:pt idx="4">
                  <c:v>1</c:v>
                </c:pt>
                <c:pt idx="5">
                  <c:v>1.2</c:v>
                </c:pt>
                <c:pt idx="6">
                  <c:v>1.4</c:v>
                </c:pt>
                <c:pt idx="7">
                  <c:v>1.6</c:v>
                </c:pt>
                <c:pt idx="8">
                  <c:v>1.8</c:v>
                </c:pt>
                <c:pt idx="9">
                  <c:v>2</c:v>
                </c:pt>
                <c:pt idx="10">
                  <c:v>2.2000000000000002</c:v>
                </c:pt>
                <c:pt idx="11">
                  <c:v>2.4</c:v>
                </c:pt>
                <c:pt idx="12">
                  <c:v>2.6</c:v>
                </c:pt>
                <c:pt idx="13">
                  <c:v>2.8</c:v>
                </c:pt>
                <c:pt idx="14">
                  <c:v>3</c:v>
                </c:pt>
                <c:pt idx="15">
                  <c:v>3.2</c:v>
                </c:pt>
                <c:pt idx="16">
                  <c:v>3.4</c:v>
                </c:pt>
                <c:pt idx="17">
                  <c:v>3.6</c:v>
                </c:pt>
                <c:pt idx="18">
                  <c:v>3.8</c:v>
                </c:pt>
                <c:pt idx="19">
                  <c:v>4</c:v>
                </c:pt>
              </c:numCache>
            </c:numRef>
          </c:xVal>
          <c:yVal>
            <c:numRef>
              <c:f>WA_r!$C$42:$C$61</c:f>
              <c:numCache>
                <c:formatCode>0.00</c:formatCode>
                <c:ptCount val="20"/>
                <c:pt idx="0">
                  <c:v>8.8349084854099971</c:v>
                </c:pt>
                <c:pt idx="1">
                  <c:v>8.7132205963100002</c:v>
                </c:pt>
                <c:pt idx="2">
                  <c:v>8.6069450378399992</c:v>
                </c:pt>
                <c:pt idx="3">
                  <c:v>8.519978523249998</c:v>
                </c:pt>
                <c:pt idx="4">
                  <c:v>8.4527206420900001</c:v>
                </c:pt>
                <c:pt idx="5">
                  <c:v>8.4033155441300007</c:v>
                </c:pt>
                <c:pt idx="6">
                  <c:v>8.3689756393400003</c:v>
                </c:pt>
                <c:pt idx="7">
                  <c:v>8.3467826843300035</c:v>
                </c:pt>
                <c:pt idx="8">
                  <c:v>8.3341274261499976</c:v>
                </c:pt>
                <c:pt idx="9">
                  <c:v>8.3287620544400003</c:v>
                </c:pt>
                <c:pt idx="10">
                  <c:v>8.3289117813099978</c:v>
                </c:pt>
                <c:pt idx="11">
                  <c:v>8.3331327438400002</c:v>
                </c:pt>
                <c:pt idx="12">
                  <c:v>8.3402967453000016</c:v>
                </c:pt>
                <c:pt idx="13">
                  <c:v>8.3495454788199996</c:v>
                </c:pt>
                <c:pt idx="14">
                  <c:v>8.3601903915399998</c:v>
                </c:pt>
                <c:pt idx="15">
                  <c:v>8.3717308044400003</c:v>
                </c:pt>
                <c:pt idx="16">
                  <c:v>8.3837795257599996</c:v>
                </c:pt>
                <c:pt idx="17">
                  <c:v>8.3960542678800003</c:v>
                </c:pt>
                <c:pt idx="18">
                  <c:v>8.4083375930800006</c:v>
                </c:pt>
                <c:pt idx="19">
                  <c:v>8.4204864502000003</c:v>
                </c:pt>
              </c:numCache>
            </c:numRef>
          </c:yVal>
          <c:smooth val="1"/>
          <c:extLst xmlns:c16r2="http://schemas.microsoft.com/office/drawing/2015/06/chart">
            <c:ext xmlns:c16="http://schemas.microsoft.com/office/drawing/2014/chart" uri="{C3380CC4-5D6E-409C-BE32-E72D297353CC}">
              <c16:uniqueId val="{00000000-64D0-446B-9B93-A75126705237}"/>
            </c:ext>
          </c:extLst>
        </c:ser>
        <c:dLbls>
          <c:showLegendKey val="0"/>
          <c:showVal val="0"/>
          <c:showCatName val="0"/>
          <c:showSerName val="0"/>
          <c:showPercent val="0"/>
          <c:showBubbleSize val="0"/>
        </c:dLbls>
        <c:axId val="440765400"/>
        <c:axId val="440764616"/>
      </c:scatterChart>
      <c:valAx>
        <c:axId val="440765400"/>
        <c:scaling>
          <c:orientation val="minMax"/>
          <c:max val="4"/>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lumMod val="50000"/>
                  </a:schemeClr>
                </a:solidFill>
                <a:latin typeface="+mn-lt"/>
                <a:ea typeface="+mn-ea"/>
                <a:cs typeface="+mn-cs"/>
              </a:defRPr>
            </a:pPr>
            <a:endParaRPr lang="en-US"/>
          </a:p>
        </c:txPr>
        <c:crossAx val="440764616"/>
        <c:crosses val="autoZero"/>
        <c:crossBetween val="midCat"/>
      </c:valAx>
      <c:valAx>
        <c:axId val="44076461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lumMod val="50000"/>
                  </a:schemeClr>
                </a:solidFill>
                <a:latin typeface="+mn-lt"/>
                <a:ea typeface="+mn-ea"/>
                <a:cs typeface="+mn-cs"/>
              </a:defRPr>
            </a:pPr>
            <a:endParaRPr lang="en-US"/>
          </a:p>
        </c:txPr>
        <c:crossAx val="440765400"/>
        <c:crosses val="autoZero"/>
        <c:crossBetween val="midCat"/>
      </c:valAx>
      <c:spPr>
        <a:noFill/>
        <a:ln>
          <a:noFill/>
        </a:ln>
        <a:effectLst/>
      </c:spPr>
    </c:plotArea>
    <c:plotVisOnly val="1"/>
    <c:dispBlanksAs val="gap"/>
    <c:showDLblsOverMax val="0"/>
  </c:chart>
  <c:spPr>
    <a:solidFill>
      <a:schemeClr val="tx1">
        <a:lumMod val="75000"/>
      </a:schemeClr>
    </a:solidFill>
    <a:ln>
      <a:noFill/>
    </a:ln>
    <a:effectLst/>
  </c:spPr>
  <c:txPr>
    <a:bodyPr/>
    <a:lstStyle/>
    <a:p>
      <a:pPr>
        <a:defRPr>
          <a:solidFill>
            <a:schemeClr val="bg1">
              <a:lumMod val="50000"/>
            </a:schemeClr>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bg1">
                    <a:lumMod val="50000"/>
                  </a:schemeClr>
                </a:solidFill>
                <a:latin typeface="+mn-lt"/>
                <a:ea typeface="+mn-ea"/>
                <a:cs typeface="+mn-cs"/>
              </a:defRPr>
            </a:pPr>
            <a:r>
              <a:rPr lang="en-US"/>
              <a:t>1000m DEM</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bg1">
                  <a:lumMod val="50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WA_r!$B$62:$B$81</c:f>
              <c:numCache>
                <c:formatCode>0.00</c:formatCode>
                <c:ptCount val="20"/>
                <c:pt idx="0">
                  <c:v>0.2</c:v>
                </c:pt>
                <c:pt idx="1">
                  <c:v>0.4</c:v>
                </c:pt>
                <c:pt idx="2">
                  <c:v>0.6</c:v>
                </c:pt>
                <c:pt idx="3">
                  <c:v>0.8</c:v>
                </c:pt>
                <c:pt idx="4">
                  <c:v>1</c:v>
                </c:pt>
                <c:pt idx="5">
                  <c:v>1.2</c:v>
                </c:pt>
                <c:pt idx="6">
                  <c:v>1.4</c:v>
                </c:pt>
                <c:pt idx="7">
                  <c:v>1.6</c:v>
                </c:pt>
                <c:pt idx="8">
                  <c:v>1.8</c:v>
                </c:pt>
                <c:pt idx="9">
                  <c:v>2</c:v>
                </c:pt>
                <c:pt idx="10">
                  <c:v>2.2000000000000002</c:v>
                </c:pt>
                <c:pt idx="11">
                  <c:v>2.4</c:v>
                </c:pt>
                <c:pt idx="12">
                  <c:v>2.6</c:v>
                </c:pt>
                <c:pt idx="13">
                  <c:v>2.8</c:v>
                </c:pt>
                <c:pt idx="14">
                  <c:v>3</c:v>
                </c:pt>
                <c:pt idx="15">
                  <c:v>3.2</c:v>
                </c:pt>
                <c:pt idx="16">
                  <c:v>3.4</c:v>
                </c:pt>
                <c:pt idx="17">
                  <c:v>3.6</c:v>
                </c:pt>
                <c:pt idx="18">
                  <c:v>3.8</c:v>
                </c:pt>
                <c:pt idx="19">
                  <c:v>4</c:v>
                </c:pt>
              </c:numCache>
            </c:numRef>
          </c:xVal>
          <c:yVal>
            <c:numRef>
              <c:f>WA_r!$C$62:$C$81</c:f>
              <c:numCache>
                <c:formatCode>0.00</c:formatCode>
                <c:ptCount val="20"/>
                <c:pt idx="0">
                  <c:v>27.461812973000001</c:v>
                </c:pt>
                <c:pt idx="1">
                  <c:v>26.757047653200001</c:v>
                </c:pt>
                <c:pt idx="2">
                  <c:v>26.109489440899999</c:v>
                </c:pt>
                <c:pt idx="3">
                  <c:v>25.546730041499981</c:v>
                </c:pt>
                <c:pt idx="4">
                  <c:v>25.080329894999981</c:v>
                </c:pt>
                <c:pt idx="5">
                  <c:v>24.708919525100001</c:v>
                </c:pt>
                <c:pt idx="6">
                  <c:v>24.423324585</c:v>
                </c:pt>
                <c:pt idx="7">
                  <c:v>24.2110080719</c:v>
                </c:pt>
                <c:pt idx="8">
                  <c:v>24.0589313507</c:v>
                </c:pt>
                <c:pt idx="9">
                  <c:v>23.9550800323</c:v>
                </c:pt>
                <c:pt idx="10">
                  <c:v>23.889087676999999</c:v>
                </c:pt>
                <c:pt idx="11">
                  <c:v>23.8523674011</c:v>
                </c:pt>
                <c:pt idx="12">
                  <c:v>23.837982177699999</c:v>
                </c:pt>
                <c:pt idx="13">
                  <c:v>23.8404254913</c:v>
                </c:pt>
                <c:pt idx="14">
                  <c:v>23.8553752899</c:v>
                </c:pt>
                <c:pt idx="15">
                  <c:v>23.8794612885</c:v>
                </c:pt>
                <c:pt idx="16">
                  <c:v>23.9100856781</c:v>
                </c:pt>
                <c:pt idx="17">
                  <c:v>23.945247650099979</c:v>
                </c:pt>
                <c:pt idx="18">
                  <c:v>23.983415603600001</c:v>
                </c:pt>
                <c:pt idx="19">
                  <c:v>24.0234355927</c:v>
                </c:pt>
              </c:numCache>
            </c:numRef>
          </c:yVal>
          <c:smooth val="1"/>
          <c:extLst xmlns:c16r2="http://schemas.microsoft.com/office/drawing/2015/06/chart">
            <c:ext xmlns:c16="http://schemas.microsoft.com/office/drawing/2014/chart" uri="{C3380CC4-5D6E-409C-BE32-E72D297353CC}">
              <c16:uniqueId val="{00000000-9711-4E8D-9C03-EEA76AD009A0}"/>
            </c:ext>
          </c:extLst>
        </c:ser>
        <c:dLbls>
          <c:showLegendKey val="0"/>
          <c:showVal val="0"/>
          <c:showCatName val="0"/>
          <c:showSerName val="0"/>
          <c:showPercent val="0"/>
          <c:showBubbleSize val="0"/>
        </c:dLbls>
        <c:axId val="440765008"/>
        <c:axId val="440766968"/>
      </c:scatterChart>
      <c:valAx>
        <c:axId val="440765008"/>
        <c:scaling>
          <c:orientation val="minMax"/>
          <c:max val="4"/>
        </c:scaling>
        <c:delete val="0"/>
        <c:axPos val="b"/>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lumMod val="50000"/>
                  </a:schemeClr>
                </a:solidFill>
                <a:latin typeface="+mn-lt"/>
                <a:ea typeface="+mn-ea"/>
                <a:cs typeface="+mn-cs"/>
              </a:defRPr>
            </a:pPr>
            <a:endParaRPr lang="en-US"/>
          </a:p>
        </c:txPr>
        <c:crossAx val="440766968"/>
        <c:crosses val="autoZero"/>
        <c:crossBetween val="midCat"/>
      </c:valAx>
      <c:valAx>
        <c:axId val="44076696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bg1">
                    <a:lumMod val="50000"/>
                  </a:schemeClr>
                </a:solidFill>
                <a:latin typeface="+mn-lt"/>
                <a:ea typeface="+mn-ea"/>
                <a:cs typeface="+mn-cs"/>
              </a:defRPr>
            </a:pPr>
            <a:endParaRPr lang="en-US"/>
          </a:p>
        </c:txPr>
        <c:crossAx val="440765008"/>
        <c:crosses val="autoZero"/>
        <c:crossBetween val="midCat"/>
      </c:valAx>
      <c:spPr>
        <a:noFill/>
        <a:ln>
          <a:noFill/>
        </a:ln>
        <a:effectLst/>
      </c:spPr>
    </c:plotArea>
    <c:plotVisOnly val="1"/>
    <c:dispBlanksAs val="gap"/>
    <c:showDLblsOverMax val="0"/>
  </c:chart>
  <c:spPr>
    <a:solidFill>
      <a:schemeClr val="tx1">
        <a:lumMod val="75000"/>
      </a:schemeClr>
    </a:solidFill>
    <a:ln>
      <a:noFill/>
    </a:ln>
    <a:effectLst/>
  </c:spPr>
  <c:txPr>
    <a:bodyPr/>
    <a:lstStyle/>
    <a:p>
      <a:pPr>
        <a:defRPr>
          <a:solidFill>
            <a:schemeClr val="bg1">
              <a:lumMod val="50000"/>
            </a:schemeClr>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38502CB-8A63-4B7A-8212-9A696B6DB535}" type="datetime1">
              <a:rPr lang="en-US" smtClean="0">
                <a:latin typeface="Segoe UI" pitchFamily="34" charset="0"/>
              </a:rPr>
              <a:t>6/26/2017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smtClean="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t>SharePoint Conference 2014</a:t>
            </a:r>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C3D5D19E-970B-4B01-A479-07A1E37C04F4}" type="datetime1">
              <a:rPr lang="en-US" smtClean="0"/>
              <a:t>6/26/2017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solidFill>
                  <a:srgbClr val="800000"/>
                </a:solidFill>
              </a:rPr>
              <a:t>Hello Everyone.</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solidFill>
                  <a:srgbClr val="800000"/>
                </a:solidFill>
              </a:rPr>
              <a:t>thank you so much for coming to my presentation. I am very delighted to be here</a:t>
            </a:r>
            <a:r>
              <a:rPr lang="en-US" baseline="0" dirty="0" smtClean="0">
                <a:solidFill>
                  <a:srgbClr val="800000"/>
                </a:solidFill>
              </a:rPr>
              <a:t> presenting my research on …</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solidFill>
                  <a:srgbClr val="800000"/>
                </a:solidFill>
              </a:rPr>
              <a:t>I am Mehran …</a:t>
            </a:r>
            <a:endParaRPr lang="en-US" dirty="0" smtClean="0">
              <a:solidFill>
                <a:srgbClr val="800000"/>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I also want to acknowledge my co-authors, </a:t>
            </a:r>
            <a:r>
              <a:rPr lang="en-US" sz="900" kern="1200" dirty="0" err="1" smtClean="0">
                <a:solidFill>
                  <a:schemeClr val="tx1"/>
                </a:solidFill>
                <a:effectLst/>
                <a:latin typeface="Segoe UI Light" pitchFamily="34" charset="0"/>
                <a:ea typeface="+mn-ea"/>
                <a:cs typeface="+mn-cs"/>
              </a:rPr>
              <a:t>babs</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buttenfield</a:t>
            </a:r>
            <a:r>
              <a:rPr lang="en-US" sz="900" kern="1200" dirty="0" smtClean="0">
                <a:solidFill>
                  <a:schemeClr val="tx1"/>
                </a:solidFill>
                <a:effectLst/>
                <a:latin typeface="Segoe UI Light" pitchFamily="34" charset="0"/>
                <a:ea typeface="+mn-ea"/>
                <a:cs typeface="+mn-cs"/>
              </a:rPr>
              <a:t> and Carson Farmer, both faculty at University of Colorado-Boulder.</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solidFill>
                <a:srgbClr val="800000"/>
              </a:solidFill>
            </a:endParaRPr>
          </a:p>
        </p:txBody>
      </p:sp>
      <p:sp>
        <p:nvSpPr>
          <p:cNvPr id="6" name="Date Placeholder 5"/>
          <p:cNvSpPr>
            <a:spLocks noGrp="1"/>
          </p:cNvSpPr>
          <p:nvPr>
            <p:ph type="dt" idx="12"/>
          </p:nvPr>
        </p:nvSpPr>
        <p:spPr/>
        <p:txBody>
          <a:bodyPr/>
          <a:lstStyle/>
          <a:p>
            <a:fld id="{14D9F638-32B4-48C3-A6CC-9ACE42AEE2B7}" type="datetime1">
              <a:rPr lang="en-US" smtClean="0">
                <a:solidFill>
                  <a:prstClr val="black"/>
                </a:solidFill>
              </a:rPr>
              <a:t>6/26/2017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94125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upper table shows the comparison among all surface-adjusted</a:t>
            </a:r>
            <a:r>
              <a:rPr lang="en-US" baseline="0" dirty="0" smtClean="0"/>
              <a:t> </a:t>
            </a:r>
            <a:r>
              <a:rPr lang="en-US" dirty="0" smtClean="0"/>
              <a:t>methods. Across the top table,</a:t>
            </a:r>
            <a:r>
              <a:rPr lang="en-US" baseline="0" dirty="0" smtClean="0"/>
              <a:t> columns identify the method and the configuration (READ THEM TO THE AUDIENCE).  Columns are arranged to show increasing neighborhood sizes, left to right.  At finer resolutions, the linear and bilinear polynomials give the lowest RMSE, while Weighted Average gives lowest RMSE values at coarser resolutions.  All of these low RMSE values are very close in magnitude.</a:t>
            </a:r>
          </a:p>
          <a:p>
            <a:endParaRPr lang="en-US" baseline="0" dirty="0" smtClean="0"/>
          </a:p>
          <a:p>
            <a:r>
              <a:rPr lang="en-US" baseline="0" dirty="0" smtClean="0"/>
              <a:t>The lower table shows run times in seconds to interpolate 20,000 off-centroid elevations.  The WA4 gives the fastest run time, even though its neighborhood is essentially the same size as three of the polynomials. Given that one wants to balance processing time with accuracy, WA4 seems to be an optimal choice, when working with a very compact neighborhood.</a:t>
            </a:r>
            <a:endParaRPr lang="en-US" dirty="0" smtClean="0"/>
          </a:p>
          <a:p>
            <a:endParaRPr lang="en-US" dirty="0" smtClean="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Orange</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indicates the lowest RMSE in each resolution. The pale orange illustrates the RMSEs that are 2</a:t>
            </a:r>
            <a:r>
              <a:rPr lang="en-US" sz="900" kern="1200" baseline="30000" dirty="0" smtClean="0">
                <a:solidFill>
                  <a:schemeClr val="tx1"/>
                </a:solidFill>
                <a:effectLst/>
                <a:latin typeface="Segoe UI Light" pitchFamily="34" charset="0"/>
                <a:ea typeface="+mn-ea"/>
                <a:cs typeface="+mn-cs"/>
              </a:rPr>
              <a:t>nd</a:t>
            </a:r>
            <a:r>
              <a:rPr lang="en-US" sz="900" kern="1200" dirty="0" smtClean="0">
                <a:solidFill>
                  <a:schemeClr val="tx1"/>
                </a:solidFill>
                <a:effectLst/>
                <a:latin typeface="Segoe UI Light" pitchFamily="34" charset="0"/>
                <a:ea typeface="+mn-ea"/>
                <a:cs typeface="+mn-cs"/>
              </a:rPr>
              <a:t> lowest.</a:t>
            </a:r>
            <a:endParaRPr lang="en-US" sz="900" kern="1200" baseline="0" dirty="0" smtClean="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baseline="0" dirty="0" smtClean="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B96C6E2-48A0-4BFD-9BAF-C78C7415FE4B}" type="datetime1">
              <a:rPr lang="en-US" smtClean="0">
                <a:solidFill>
                  <a:prstClr val="black"/>
                </a:solidFill>
              </a:rPr>
              <a:pPr/>
              <a:t>6/26/2017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844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solidFill>
                  <a:schemeClr val="tx1"/>
                </a:solidFill>
              </a:rPr>
              <a:t>Let me sum up the main</a:t>
            </a:r>
            <a:r>
              <a:rPr lang="en-US" sz="900" baseline="0" dirty="0" smtClean="0">
                <a:solidFill>
                  <a:schemeClr val="tx1"/>
                </a:solidFill>
              </a:rPr>
              <a:t> ideas</a:t>
            </a:r>
            <a:r>
              <a:rPr lang="en-US" sz="900" baseline="0" dirty="0" smtClean="0">
                <a:solidFill>
                  <a:schemeClr val="tx1"/>
                </a:solidFill>
              </a:rPr>
              <a:t>:</a:t>
            </a:r>
            <a:endParaRPr lang="en-US" sz="900" dirty="0" smtClean="0">
              <a:solidFill>
                <a:schemeClr val="tx1"/>
              </a:solidFill>
            </a:endParaRP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B96C6E2-48A0-4BFD-9BAF-C78C7415FE4B}" type="datetime1">
              <a:rPr lang="en-US" smtClean="0">
                <a:solidFill>
                  <a:prstClr val="black"/>
                </a:solidFill>
              </a:rPr>
              <a:pPr/>
              <a:t>6/26/2017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129447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Future work for elevation estimation will apply comparative analysis to other terrain types (flat, hilly, mountainous, and uniform, non-uniform). The research team at Colorado has ongoing work on surface-adjusted methods for distance, area and volume, accounting for adjustment with slope alone, and with slope and curvature. The team is also working on a variety of modeling applications integrating surface-adjusted metrics – the team includes the three of us as well as another </a:t>
            </a:r>
            <a:r>
              <a:rPr lang="en-US" sz="900" kern="1200" dirty="0" err="1" smtClean="0">
                <a:solidFill>
                  <a:schemeClr val="tx1"/>
                </a:solidFill>
                <a:effectLst/>
                <a:latin typeface="Segoe UI Light" pitchFamily="34" charset="0"/>
                <a:ea typeface="+mn-ea"/>
                <a:cs typeface="+mn-cs"/>
              </a:rPr>
              <a:t>GIScientist</a:t>
            </a:r>
            <a:r>
              <a:rPr lang="en-US" sz="900" kern="1200" dirty="0" smtClean="0">
                <a:solidFill>
                  <a:schemeClr val="tx1"/>
                </a:solidFill>
                <a:effectLst/>
                <a:latin typeface="Segoe UI Light" pitchFamily="34" charset="0"/>
                <a:ea typeface="+mn-ea"/>
                <a:cs typeface="+mn-cs"/>
              </a:rPr>
              <a:t> and two Geologists.</a:t>
            </a:r>
          </a:p>
          <a:p>
            <a:endParaRPr lang="en-US" dirty="0" smtClean="0"/>
          </a:p>
          <a:p>
            <a:r>
              <a:rPr lang="en-US" baseline="0" dirty="0" smtClean="0"/>
              <a:t>Thanks for your attention</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B96C6E2-48A0-4BFD-9BAF-C78C7415FE4B}" type="datetime1">
              <a:rPr lang="en-US" smtClean="0">
                <a:solidFill>
                  <a:prstClr val="black"/>
                </a:solidFill>
              </a:rPr>
              <a:pPr/>
              <a:t>6/26/2017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3731829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In digital elevation models, the terrain surface is modeled on a grid of pixels.  The assumption is that elevation is constant within each pixel. </a:t>
            </a:r>
            <a:r>
              <a:rPr lang="en-US" baseline="0" dirty="0" smtClean="0"/>
              <a:t>It is obvious that this model leads to i</a:t>
            </a:r>
            <a:r>
              <a:rPr lang="en-US" sz="900" kern="1200" dirty="0" smtClean="0">
                <a:solidFill>
                  <a:schemeClr val="tx1"/>
                </a:solidFill>
                <a:effectLst/>
                <a:latin typeface="Segoe UI Light" pitchFamily="34" charset="0"/>
                <a:ea typeface="+mn-ea"/>
                <a:cs typeface="+mn-cs"/>
              </a:rPr>
              <a:t>mprecise measurements because it does not account for the slope and curvature of the terrain within each pixel. As pixel size increases, for example in continental or global scale modeling, errors introduced by the rigid pixel paradigm can become dramatic.</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In this research, we relax the assumption of rigid pixels and acknowledge sub-pixel variations in elevation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More specifically we look for possible sub-pixel variations to be used to interpolate elevation of arbitrary points from</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a regular grid.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B96C6E2-48A0-4BFD-9BAF-C78C7415FE4B}" type="datetime1">
              <a:rPr lang="en-US" smtClean="0">
                <a:solidFill>
                  <a:prstClr val="black"/>
                </a:solidFill>
              </a:rPr>
              <a:pPr/>
              <a:t>6/26/2017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4073733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Our research methods compare elevation estimates made off-centroid, randomly, within each pixel, using different interpolation methods and neighborhood configurations</a:t>
            </a:r>
            <a:r>
              <a:rPr lang="en-US" sz="900" dirty="0" smtClean="0">
                <a:effectLst/>
                <a:latin typeface="Times" panose="02020603050405020304" pitchFamily="18" charset="0"/>
                <a:ea typeface="Times New Roman" panose="02020603050405020304" pitchFamily="18" charset="0"/>
                <a:cs typeface="Times New Roman" panose="02020603050405020304" pitchFamily="18" charset="0"/>
              </a:rPr>
              <a:t>. We also examine the sensitivity of surface adjustment to a progression of spatial resolutions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smtClean="0">
              <a:effectLst/>
              <a:latin typeface="Times" panose="02020603050405020304" pitchFamily="18" charset="0"/>
              <a:ea typeface="Times New Roman" panose="02020603050405020304" pitchFamily="18" charset="0"/>
              <a:cs typeface="Times New Roman" panose="02020603050405020304" pitchFamily="18" charset="0"/>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On the right, you see several polynomial interpolation methods, that are exact interpolators and are tested only on one configuration.  On the left, you see that Least Square</a:t>
            </a:r>
            <a:r>
              <a:rPr lang="en-US" sz="900" u="sng" kern="1200" dirty="0" smtClean="0">
                <a:solidFill>
                  <a:schemeClr val="tx1"/>
                </a:solidFill>
                <a:effectLst/>
                <a:latin typeface="Segoe UI Light" pitchFamily="34" charset="0"/>
                <a:ea typeface="+mn-ea"/>
                <a:cs typeface="+mn-cs"/>
              </a:rPr>
              <a:t>s</a:t>
            </a:r>
            <a:r>
              <a:rPr lang="en-US" sz="900" kern="1200" dirty="0" smtClean="0">
                <a:solidFill>
                  <a:schemeClr val="tx1"/>
                </a:solidFill>
                <a:effectLst/>
                <a:latin typeface="Segoe UI Light" pitchFamily="34" charset="0"/>
                <a:ea typeface="+mn-ea"/>
                <a:cs typeface="+mn-cs"/>
              </a:rPr>
              <a:t> Fitting and Weighted Average methods are tested on all configurations to determine which neighborhood gives the lowest errors.  The methods are validated against a 3m LiDAR benchmark. Let me show you the configurations. </a:t>
            </a:r>
            <a:endParaRPr lang="en-US" sz="900" dirty="0" smtClean="0">
              <a:effectLst/>
              <a:latin typeface="Times" panose="02020603050405020304" pitchFamily="18" charset="0"/>
              <a:ea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B96C6E2-48A0-4BFD-9BAF-C78C7415FE4B}" type="datetime1">
              <a:rPr lang="en-US" smtClean="0">
                <a:solidFill>
                  <a:prstClr val="black"/>
                </a:solidFill>
              </a:rPr>
              <a:pPr/>
              <a:t>6/26/2017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530094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In the upper left, the Nearest Neighbor uses only one pixel – this method will be used for the 3m LiDAR validation. Other configurations are also shown; and keep in mind that the polynomial exact interpolators operate on one configuration, while two other methods will be examined within all configurations.</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B96C6E2-48A0-4BFD-9BAF-C78C7415FE4B}" type="datetime1">
              <a:rPr lang="en-US" smtClean="0">
                <a:solidFill>
                  <a:prstClr val="black"/>
                </a:solidFill>
              </a:rPr>
              <a:pPr/>
              <a:t>6/26/2017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399110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The study area is in North Carolina which was chosen based on the availability of 3m resolution </a:t>
            </a:r>
            <a:r>
              <a:rPr lang="en-US" sz="900" kern="1200" dirty="0" err="1" smtClean="0">
                <a:solidFill>
                  <a:schemeClr val="tx1"/>
                </a:solidFill>
                <a:effectLst/>
                <a:latin typeface="Segoe UI Light" pitchFamily="34" charset="0"/>
                <a:ea typeface="+mn-ea"/>
                <a:cs typeface="+mn-cs"/>
              </a:rPr>
              <a:t>lidar</a:t>
            </a:r>
            <a:r>
              <a:rPr lang="en-US" sz="900" kern="1200" dirty="0" smtClean="0">
                <a:solidFill>
                  <a:schemeClr val="tx1"/>
                </a:solidFill>
                <a:effectLst/>
                <a:latin typeface="Segoe UI Light" pitchFamily="34" charset="0"/>
                <a:ea typeface="+mn-ea"/>
                <a:cs typeface="+mn-cs"/>
              </a:rPr>
              <a:t> data to be used for validation. Notice that the terrain is rougher in the northwest corner, a point I will return to in discussing residuals.</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Data sources for</a:t>
            </a:r>
            <a:r>
              <a:rPr lang="en-US" sz="900" kern="1200" baseline="0" dirty="0" smtClean="0">
                <a:solidFill>
                  <a:schemeClr val="tx1"/>
                </a:solidFill>
                <a:effectLst/>
                <a:latin typeface="Segoe UI Light" pitchFamily="34" charset="0"/>
                <a:ea typeface="+mn-ea"/>
                <a:cs typeface="+mn-cs"/>
              </a:rPr>
              <a:t> t</a:t>
            </a:r>
            <a:r>
              <a:rPr lang="en-US" sz="900" kern="1200" dirty="0" smtClean="0">
                <a:solidFill>
                  <a:schemeClr val="tx1"/>
                </a:solidFill>
                <a:effectLst/>
                <a:latin typeface="Segoe UI Light" pitchFamily="34" charset="0"/>
                <a:ea typeface="+mn-ea"/>
                <a:cs typeface="+mn-cs"/>
              </a:rPr>
              <a:t>he 3m, 10m, and 30m resolutions are the USGS National Elevation Dataset</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The source for 100m and 1000m resolution data is the Shuttle Radar Topography Mission (SRTM) dataset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B96C6E2-48A0-4BFD-9BAF-C78C7415FE4B}" type="datetime1">
              <a:rPr lang="en-US" smtClean="0">
                <a:solidFill>
                  <a:prstClr val="black"/>
                </a:solidFill>
              </a:rPr>
              <a:pPr/>
              <a:t>6/26/2017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4055154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Here is</a:t>
            </a:r>
            <a:r>
              <a:rPr lang="en-US" sz="900" kern="1200" baseline="0" dirty="0" smtClean="0">
                <a:solidFill>
                  <a:schemeClr val="tx1"/>
                </a:solidFill>
                <a:effectLst/>
                <a:latin typeface="Segoe UI Light" pitchFamily="34" charset="0"/>
                <a:ea typeface="+mn-ea"/>
                <a:cs typeface="+mn-cs"/>
              </a:rPr>
              <a:t> the workflow of our research:</a:t>
            </a:r>
            <a:endParaRPr lang="en-US" dirty="0" smtClean="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Then a nested loop processes each point for all DEMs and for all interpolation methods</a:t>
            </a:r>
            <a:r>
              <a:rPr lang="en-US" sz="900" kern="1200" baseline="0" dirty="0" smtClean="0">
                <a:solidFill>
                  <a:schemeClr val="tx1"/>
                </a:solidFill>
                <a:effectLst/>
                <a:latin typeface="Segoe UI Light" pitchFamily="34" charset="0"/>
                <a:ea typeface="+mn-ea"/>
                <a:cs typeface="+mn-cs"/>
              </a:rPr>
              <a:t> to calculate the residual for that point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smtClean="0">
                <a:solidFill>
                  <a:schemeClr val="tx1"/>
                </a:solidFill>
                <a:effectLst/>
                <a:latin typeface="Segoe UI Light" pitchFamily="34" charset="0"/>
                <a:ea typeface="+mn-ea"/>
                <a:cs typeface="+mn-cs"/>
              </a:rPr>
              <a:t>Finally the residuals are summarized with RMSE</a:t>
            </a:r>
            <a:endParaRPr lang="en-US" dirty="0" smtClean="0"/>
          </a:p>
          <a:p>
            <a:pPr lvl="0"/>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B96C6E2-48A0-4BFD-9BAF-C78C7415FE4B}" type="datetime1">
              <a:rPr lang="en-US" smtClean="0">
                <a:solidFill>
                  <a:prstClr val="black"/>
                </a:solidFill>
              </a:rPr>
              <a:pPr/>
              <a:t>6/26/2017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797663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The upper figure</a:t>
            </a:r>
            <a:r>
              <a:rPr lang="en-US" sz="900" kern="1200" baseline="0" dirty="0" smtClean="0">
                <a:solidFill>
                  <a:schemeClr val="tx1"/>
                </a:solidFill>
                <a:effectLst/>
                <a:latin typeface="Segoe UI Light" pitchFamily="34" charset="0"/>
                <a:ea typeface="+mn-ea"/>
                <a:cs typeface="+mn-cs"/>
              </a:rPr>
              <a:t> shows the spatial distribution of residuals of bilinear method from 30m DEM </a:t>
            </a:r>
            <a:r>
              <a:rPr lang="en-US" sz="900" kern="1200" dirty="0" smtClean="0">
                <a:solidFill>
                  <a:schemeClr val="tx1"/>
                </a:solidFill>
                <a:effectLst/>
                <a:latin typeface="Segoe UI Light" pitchFamily="34" charset="0"/>
                <a:ea typeface="+mn-ea"/>
                <a:cs typeface="+mn-cs"/>
              </a:rPr>
              <a:t>. You</a:t>
            </a:r>
            <a:r>
              <a:rPr lang="en-US" sz="900" kern="1200" baseline="0" dirty="0" smtClean="0">
                <a:solidFill>
                  <a:schemeClr val="tx1"/>
                </a:solidFill>
                <a:effectLst/>
                <a:latin typeface="Segoe UI Light" pitchFamily="34" charset="0"/>
                <a:ea typeface="+mn-ea"/>
                <a:cs typeface="+mn-cs"/>
              </a:rPr>
              <a:t> can see </a:t>
            </a:r>
            <a:r>
              <a:rPr lang="en-US" sz="900" kern="1200" dirty="0" smtClean="0">
                <a:solidFill>
                  <a:schemeClr val="tx1"/>
                </a:solidFill>
                <a:effectLst/>
                <a:latin typeface="Segoe UI Light" pitchFamily="34" charset="0"/>
                <a:ea typeface="+mn-ea"/>
                <a:cs typeface="+mn-cs"/>
              </a:rPr>
              <a:t>spatial heterogeneity due to the varied character of terrain. The circles in the upper Figure</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highlight significant</a:t>
            </a:r>
            <a:r>
              <a:rPr lang="en-US" sz="900" kern="1200" baseline="0" dirty="0" smtClean="0">
                <a:solidFill>
                  <a:schemeClr val="tx1"/>
                </a:solidFill>
                <a:effectLst/>
                <a:latin typeface="Segoe UI Light" pitchFamily="34" charset="0"/>
                <a:ea typeface="+mn-ea"/>
                <a:cs typeface="+mn-cs"/>
              </a:rPr>
              <a:t> </a:t>
            </a:r>
            <a:r>
              <a:rPr lang="en-US" sz="900" kern="1200" dirty="0" smtClean="0">
                <a:solidFill>
                  <a:schemeClr val="tx1"/>
                </a:solidFill>
                <a:effectLst/>
                <a:latin typeface="Segoe UI Light" pitchFamily="34" charset="0"/>
                <a:ea typeface="+mn-ea"/>
                <a:cs typeface="+mn-cs"/>
              </a:rPr>
              <a:t>residual clusters and illustrate that many are situated in rough terrain </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figures across the bottom illustrate the correlation between the residuals and various terrain derivatives.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All of the correlation coefficients are highly significant, except aspect and where</a:t>
            </a:r>
            <a:r>
              <a:rPr lang="en-US" sz="900" kern="1200" baseline="0" dirty="0" smtClean="0">
                <a:solidFill>
                  <a:schemeClr val="tx1"/>
                </a:solidFill>
                <a:effectLst/>
                <a:latin typeface="Segoe UI Light" pitchFamily="34" charset="0"/>
                <a:ea typeface="+mn-ea"/>
                <a:cs typeface="+mn-cs"/>
              </a:rPr>
              <a:t> the scatter plots do not show a strong pattern, significance is due probably to the large number of sample points (20,000)</a:t>
            </a:r>
            <a:r>
              <a:rPr lang="en-US" sz="900" kern="1200" dirty="0" smtClean="0">
                <a:solidFill>
                  <a:schemeClr val="tx1"/>
                </a:solidFill>
                <a:effectLst/>
                <a:latin typeface="Segoe UI Light" pitchFamily="34" charset="0"/>
                <a:ea typeface="+mn-ea"/>
                <a:cs typeface="+mn-cs"/>
              </a:rPr>
              <a:t>. Slope has the highest correlation with the residual, indicating the accuracy of estimated</a:t>
            </a:r>
            <a:r>
              <a:rPr lang="en-US" sz="900" kern="1200" baseline="0" dirty="0" smtClean="0">
                <a:solidFill>
                  <a:schemeClr val="tx1"/>
                </a:solidFill>
                <a:effectLst/>
                <a:latin typeface="Segoe UI Light" pitchFamily="34" charset="0"/>
                <a:ea typeface="+mn-ea"/>
                <a:cs typeface="+mn-cs"/>
              </a:rPr>
              <a:t> elevations</a:t>
            </a:r>
            <a:r>
              <a:rPr lang="en-US" sz="900" kern="1200" dirty="0" smtClean="0">
                <a:solidFill>
                  <a:schemeClr val="tx1"/>
                </a:solidFill>
                <a:effectLst/>
                <a:latin typeface="Segoe UI Light" pitchFamily="34" charset="0"/>
                <a:ea typeface="+mn-ea"/>
                <a:cs typeface="+mn-cs"/>
              </a:rPr>
              <a:t> in steeper slopes is lower than on flatter slopes</a:t>
            </a:r>
            <a:endParaRPr lang="en-US" dirty="0" smtClean="0"/>
          </a:p>
          <a:p>
            <a:pPr lvl="0"/>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B96C6E2-48A0-4BFD-9BAF-C78C7415FE4B}" type="datetime1">
              <a:rPr lang="en-US" smtClean="0">
                <a:solidFill>
                  <a:prstClr val="black"/>
                </a:solidFill>
              </a:rPr>
              <a:pPr/>
              <a:t>6/26/2017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2383918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This  table shows the RMSEs resulting from the Weighted Average method for all contiguity configurations, and across all resolutions. </a:t>
            </a:r>
          </a:p>
          <a:p>
            <a:r>
              <a:rPr lang="en-US" sz="900" kern="1200" dirty="0" smtClean="0">
                <a:solidFill>
                  <a:schemeClr val="tx1"/>
                </a:solidFill>
                <a:effectLst/>
                <a:latin typeface="Segoe UI Light" pitchFamily="34" charset="0"/>
                <a:ea typeface="+mn-ea"/>
                <a:cs typeface="+mn-cs"/>
              </a:rPr>
              <a:t>As you can</a:t>
            </a:r>
            <a:r>
              <a:rPr lang="en-US" sz="900" kern="1200" baseline="0" dirty="0" smtClean="0">
                <a:solidFill>
                  <a:schemeClr val="tx1"/>
                </a:solidFill>
                <a:effectLst/>
                <a:latin typeface="Segoe UI Light" pitchFamily="34" charset="0"/>
                <a:ea typeface="+mn-ea"/>
                <a:cs typeface="+mn-cs"/>
              </a:rPr>
              <a:t> see, WA4 has </a:t>
            </a:r>
            <a:r>
              <a:rPr lang="en-US" sz="900" kern="1200" dirty="0" smtClean="0">
                <a:solidFill>
                  <a:schemeClr val="tx1"/>
                </a:solidFill>
                <a:effectLst/>
                <a:latin typeface="Segoe UI Light" pitchFamily="34" charset="0"/>
                <a:ea typeface="+mn-ea"/>
                <a:cs typeface="+mn-cs"/>
              </a:rPr>
              <a:t>the lowest RMSE in all resolutions</a:t>
            </a:r>
            <a:r>
              <a:rPr lang="en-US" sz="900" kern="1200" baseline="0" dirty="0" smtClean="0">
                <a:solidFill>
                  <a:schemeClr val="tx1"/>
                </a:solidFill>
                <a:effectLst/>
                <a:latin typeface="Segoe UI Light" pitchFamily="34" charset="0"/>
                <a:ea typeface="+mn-ea"/>
                <a:cs typeface="+mn-cs"/>
              </a:rPr>
              <a:t> and </a:t>
            </a:r>
            <a:r>
              <a:rPr lang="en-US" sz="900" kern="1200" dirty="0" smtClean="0">
                <a:solidFill>
                  <a:schemeClr val="tx1"/>
                </a:solidFill>
                <a:effectLst/>
                <a:latin typeface="Segoe UI Light" pitchFamily="34" charset="0"/>
                <a:ea typeface="+mn-ea"/>
                <a:cs typeface="+mn-cs"/>
              </a:rPr>
              <a:t>was chosen as the optimum contiguity configuration</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Also we tested various</a:t>
            </a:r>
            <a:r>
              <a:rPr lang="en-US" sz="900" kern="1200" baseline="0" dirty="0" smtClean="0">
                <a:solidFill>
                  <a:schemeClr val="tx1"/>
                </a:solidFill>
                <a:effectLst/>
                <a:latin typeface="Segoe UI Light" pitchFamily="34" charset="0"/>
                <a:ea typeface="+mn-ea"/>
                <a:cs typeface="+mn-cs"/>
              </a:rPr>
              <a:t> distance power used in WA in different resolutions ,and it seems, 2 is an appropriate distance power</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B96C6E2-48A0-4BFD-9BAF-C78C7415FE4B}" type="datetime1">
              <a:rPr lang="en-US" smtClean="0">
                <a:solidFill>
                  <a:prstClr val="black"/>
                </a:solidFill>
              </a:rPr>
              <a:pPr/>
              <a:t>6/26/2017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25642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This</a:t>
            </a:r>
            <a:r>
              <a:rPr lang="en-US" sz="900" kern="1200" baseline="0" dirty="0" smtClean="0">
                <a:solidFill>
                  <a:schemeClr val="tx1"/>
                </a:solidFill>
                <a:effectLst/>
                <a:latin typeface="Segoe UI Light" pitchFamily="34" charset="0"/>
                <a:ea typeface="+mn-ea"/>
                <a:cs typeface="+mn-cs"/>
              </a:rPr>
              <a:t> table </a:t>
            </a:r>
            <a:r>
              <a:rPr lang="en-US" sz="900" kern="1200" dirty="0" smtClean="0">
                <a:solidFill>
                  <a:schemeClr val="tx1"/>
                </a:solidFill>
                <a:effectLst/>
                <a:latin typeface="Segoe UI Light" pitchFamily="34" charset="0"/>
                <a:ea typeface="+mn-ea"/>
                <a:cs typeface="+mn-cs"/>
              </a:rPr>
              <a:t>shows the RMSEs for the least </a:t>
            </a:r>
            <a:r>
              <a:rPr lang="en-US" sz="900" kern="1200" dirty="0" err="1" smtClean="0">
                <a:solidFill>
                  <a:schemeClr val="tx1"/>
                </a:solidFill>
                <a:effectLst/>
                <a:latin typeface="Segoe UI Light" pitchFamily="34" charset="0"/>
                <a:ea typeface="+mn-ea"/>
                <a:cs typeface="+mn-cs"/>
              </a:rPr>
              <a:t>squareS</a:t>
            </a:r>
            <a:r>
              <a:rPr lang="en-US" sz="900" kern="1200" dirty="0" smtClean="0">
                <a:solidFill>
                  <a:schemeClr val="tx1"/>
                </a:solidFill>
                <a:effectLst/>
                <a:latin typeface="Segoe UI Light" pitchFamily="34" charset="0"/>
                <a:ea typeface="+mn-ea"/>
                <a:cs typeface="+mn-cs"/>
              </a:rPr>
              <a:t> fitting. Different polynomial orders and number of neighbors are tested.  Note that higher order polynomials require larger neighborhoods, meaning</a:t>
            </a:r>
            <a:r>
              <a:rPr lang="en-US" sz="900" kern="1200" baseline="0" dirty="0" smtClean="0">
                <a:solidFill>
                  <a:schemeClr val="tx1"/>
                </a:solidFill>
                <a:effectLst/>
                <a:latin typeface="Segoe UI Light" pitchFamily="34" charset="0"/>
                <a:ea typeface="+mn-ea"/>
                <a:cs typeface="+mn-cs"/>
              </a:rPr>
              <a:t> that not all configurations can be tested. Also, the RMSEs increase at coarser resolutions.</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Although the values for several configurations are quite similar to those</a:t>
            </a:r>
            <a:r>
              <a:rPr lang="en-US" sz="900" kern="1200" baseline="0" dirty="0" smtClean="0">
                <a:solidFill>
                  <a:schemeClr val="tx1"/>
                </a:solidFill>
                <a:effectLst/>
                <a:latin typeface="Segoe UI Light" pitchFamily="34" charset="0"/>
                <a:ea typeface="+mn-ea"/>
                <a:cs typeface="+mn-cs"/>
              </a:rPr>
              <a:t> in the orange shaded box, p</a:t>
            </a:r>
            <a:r>
              <a:rPr lang="en-US" sz="900" kern="1200" dirty="0" smtClean="0">
                <a:solidFill>
                  <a:schemeClr val="tx1"/>
                </a:solidFill>
                <a:effectLst/>
                <a:latin typeface="Segoe UI Light" pitchFamily="34" charset="0"/>
                <a:ea typeface="+mn-ea"/>
                <a:cs typeface="+mn-cs"/>
              </a:rPr>
              <a:t>olynomial order 1 with contiguity configuration 4 has the lowest RMSE. This method was selected for further analysis</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the difference between 0.88 and 0.89 is pretty small, and that you chose the 1</a:t>
            </a:r>
            <a:r>
              <a:rPr lang="en-US" sz="900" kern="1200" baseline="30000" dirty="0" smtClean="0">
                <a:solidFill>
                  <a:schemeClr val="tx1"/>
                </a:solidFill>
                <a:effectLst/>
                <a:latin typeface="Segoe UI Light" pitchFamily="34" charset="0"/>
                <a:ea typeface="+mn-ea"/>
                <a:cs typeface="+mn-cs"/>
              </a:rPr>
              <a:t>st</a:t>
            </a:r>
            <a:r>
              <a:rPr lang="en-US" sz="900" kern="1200" dirty="0" smtClean="0">
                <a:solidFill>
                  <a:schemeClr val="tx1"/>
                </a:solidFill>
                <a:effectLst/>
                <a:latin typeface="Segoe UI Light" pitchFamily="34" charset="0"/>
                <a:ea typeface="+mn-ea"/>
                <a:cs typeface="+mn-cs"/>
              </a:rPr>
              <a:t> order polynomial because it is a simpler equation and therefore faster to compute. </a:t>
            </a:r>
          </a:p>
          <a:p>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a paler shade of orange</a:t>
            </a:r>
            <a:endParaRPr lang="en-US" dirty="0"/>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B96C6E2-48A0-4BFD-9BAF-C78C7415FE4B}" type="datetime1">
              <a:rPr lang="en-US" smtClean="0">
                <a:solidFill>
                  <a:prstClr val="black"/>
                </a:solidFill>
              </a:rPr>
              <a:pPr/>
              <a:t>6/26/2017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22330854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Tree>
    <p:extLst>
      <p:ext uri="{BB962C8B-B14F-4D97-AF65-F5344CB8AC3E}">
        <p14:creationId xmlns:p14="http://schemas.microsoft.com/office/powerpoint/2010/main" val="29238619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25470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83850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47242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2915293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538603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3183363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Tree>
    <p:extLst>
      <p:ext uri="{BB962C8B-B14F-4D97-AF65-F5344CB8AC3E}">
        <p14:creationId xmlns:p14="http://schemas.microsoft.com/office/powerpoint/2010/main" val="2159412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243333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80330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40458" y="3421062"/>
            <a:ext cx="2964179" cy="3573463"/>
          </a:xfrm>
          <a:prstGeom prst="rect">
            <a:avLst/>
          </a:prstGeom>
        </p:spPr>
      </p:pic>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42437" y="-1"/>
            <a:ext cx="2964179" cy="3573463"/>
          </a:xfrm>
          <a:prstGeom prst="rect">
            <a:avLst/>
          </a:prstGeom>
        </p:spPr>
      </p:pic>
    </p:spTree>
    <p:extLst>
      <p:ext uri="{BB962C8B-B14F-4D97-AF65-F5344CB8AC3E}">
        <p14:creationId xmlns:p14="http://schemas.microsoft.com/office/powerpoint/2010/main" val="1797249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smtClean="0"/>
              <a:t>Speaker Name</a:t>
            </a:r>
          </a:p>
        </p:txBody>
      </p:sp>
      <p:sp>
        <p:nvSpPr>
          <p:cNvPr id="12" name="Rectangle 11"/>
          <p:cNvSpPr/>
          <p:nvPr userDrawn="1"/>
        </p:nvSpPr>
        <p:spPr bwMode="gray">
          <a:xfrm flipH="1">
            <a:off x="6675437" y="5741676"/>
            <a:ext cx="5090930" cy="421649"/>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3" name="Rectangle 12"/>
          <p:cNvSpPr/>
          <p:nvPr userDrawn="1"/>
        </p:nvSpPr>
        <p:spPr bwMode="gray">
          <a:xfrm flipH="1">
            <a:off x="7438038" y="5910383"/>
            <a:ext cx="4998437" cy="417913"/>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4" name="Rectangle 13"/>
          <p:cNvSpPr/>
          <p:nvPr userDrawn="1"/>
        </p:nvSpPr>
        <p:spPr bwMode="gray">
          <a:xfrm flipH="1">
            <a:off x="7193591" y="6282993"/>
            <a:ext cx="5072801" cy="417913"/>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1103800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850" fill="hold"/>
                                        <p:tgtEl>
                                          <p:spTgt spid="12"/>
                                        </p:tgtEl>
                                        <p:attrNameLst>
                                          <p:attrName>ppt_x</p:attrName>
                                        </p:attrNameLst>
                                      </p:cBhvr>
                                      <p:tavLst>
                                        <p:tav tm="0">
                                          <p:val>
                                            <p:strVal val="1+#ppt_w/2"/>
                                          </p:val>
                                        </p:tav>
                                        <p:tav tm="100000">
                                          <p:val>
                                            <p:strVal val="#ppt_x"/>
                                          </p:val>
                                        </p:tav>
                                      </p:tavLst>
                                    </p:anim>
                                    <p:anim calcmode="lin" valueType="num">
                                      <p:cBhvr additive="base">
                                        <p:cTn id="8" dur="85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850" fill="hold"/>
                                        <p:tgtEl>
                                          <p:spTgt spid="14"/>
                                        </p:tgtEl>
                                        <p:attrNameLst>
                                          <p:attrName>ppt_x</p:attrName>
                                        </p:attrNameLst>
                                      </p:cBhvr>
                                      <p:tavLst>
                                        <p:tav tm="0">
                                          <p:val>
                                            <p:strVal val="1+#ppt_w/2"/>
                                          </p:val>
                                        </p:tav>
                                        <p:tav tm="100000">
                                          <p:val>
                                            <p:strVal val="#ppt_x"/>
                                          </p:val>
                                        </p:tav>
                                      </p:tavLst>
                                    </p:anim>
                                    <p:anim calcmode="lin" valueType="num">
                                      <p:cBhvr additive="base">
                                        <p:cTn id="12" dur="850" fill="hold"/>
                                        <p:tgtEl>
                                          <p:spTgt spid="14"/>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850" fill="hold"/>
                                        <p:tgtEl>
                                          <p:spTgt spid="13"/>
                                        </p:tgtEl>
                                        <p:attrNameLst>
                                          <p:attrName>ppt_x</p:attrName>
                                        </p:attrNameLst>
                                      </p:cBhvr>
                                      <p:tavLst>
                                        <p:tav tm="0">
                                          <p:val>
                                            <p:strVal val="0-#ppt_w/2"/>
                                          </p:val>
                                        </p:tav>
                                        <p:tav tm="100000">
                                          <p:val>
                                            <p:strVal val="#ppt_x"/>
                                          </p:val>
                                        </p:tav>
                                      </p:tavLst>
                                    </p:anim>
                                    <p:anim calcmode="lin" valueType="num">
                                      <p:cBhvr additive="base">
                                        <p:cTn id="16" dur="850" fill="hold"/>
                                        <p:tgtEl>
                                          <p:spTgt spid="13"/>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58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750"/>
                                        <p:tgtEl>
                                          <p:spTgt spid="2"/>
                                        </p:tgtEl>
                                      </p:cBhvr>
                                    </p:animEffect>
                                  </p:childTnLst>
                                </p:cTn>
                              </p:par>
                              <p:par>
                                <p:cTn id="20" presetID="63" presetClass="path" presetSubtype="0" decel="100000" fill="hold" grpId="1" nodeType="withEffect">
                                  <p:stCondLst>
                                    <p:cond delay="580"/>
                                  </p:stCondLst>
                                  <p:childTnLst>
                                    <p:animMotion origin="layout" path="M -0.02409 1.50289E-6 L -4.16667E-7 1.50289E-6 " pathEditMode="relative" rAng="0" ptsTypes="AA">
                                      <p:cBhvr>
                                        <p:cTn id="21" dur="500" fill="hold"/>
                                        <p:tgtEl>
                                          <p:spTgt spid="2"/>
                                        </p:tgtEl>
                                        <p:attrNameLst>
                                          <p:attrName>ppt_x</p:attrName>
                                          <p:attrName>ppt_y</p:attrName>
                                        </p:attrNameLst>
                                      </p:cBhvr>
                                      <p:rCtr x="1198" y="0"/>
                                    </p:animMotion>
                                  </p:childTnLst>
                                </p:cTn>
                              </p:par>
                              <p:par>
                                <p:cTn id="22" presetID="10" presetClass="entr" presetSubtype="0" fill="hold" grpId="0" nodeType="withEffect">
                                  <p:stCondLst>
                                    <p:cond delay="68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63" presetClass="path" presetSubtype="0" decel="100000" fill="hold" grpId="1" nodeType="withEffect">
                                  <p:stCondLst>
                                    <p:cond delay="680"/>
                                  </p:stCondLst>
                                  <p:childTnLst>
                                    <p:animMotion origin="layout" path="M -0.02409 1.50289E-6 L -4.16667E-7 1.50289E-6 " pathEditMode="relative" rAng="0" ptsTypes="AA">
                                      <p:cBhvr>
                                        <p:cTn id="26" dur="500" fill="hold"/>
                                        <p:tgtEl>
                                          <p:spTgt spid="5"/>
                                        </p:tgtEl>
                                        <p:attrNameLst>
                                          <p:attrName>ppt_x</p:attrName>
                                          <p:attrName>ppt_y</p:attrName>
                                        </p:attrNameLst>
                                      </p:cBhvr>
                                      <p:rCtr x="119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680"/>
                  </p:stCondLst>
                  <p:childTnLst>
                    <p:set>
                      <p:cBhvr>
                        <p:cTn dur="1" fill="hold">
                          <p:stCondLst>
                            <p:cond delay="0"/>
                          </p:stCondLst>
                        </p:cTn>
                        <p:tgtEl>
                          <p:spTgt spid="5"/>
                        </p:tgtEl>
                        <p:attrNameLst>
                          <p:attrName>style.visibility</p:attrName>
                        </p:attrNameLst>
                      </p:cBhvr>
                      <p:to>
                        <p:strVal val="visible"/>
                      </p:to>
                    </p:set>
                    <p:animEffect transition="in" filter="fade">
                      <p:cBhvr>
                        <p:cTn dur="750"/>
                        <p:tgtEl>
                          <p:spTgt spid="5"/>
                        </p:tgtEl>
                      </p:cBhvr>
                    </p:animEffect>
                  </p:childTnLst>
                </p:cTn>
              </p:par>
            </p:tnLst>
          </p:tmpl>
        </p:tmplLst>
      </p:bldP>
      <p:bldP spid="5" grpId="1">
        <p:tmplLst>
          <p:tmpl>
            <p:tnLst>
              <p:par>
                <p:cTn presetID="63" presetClass="path" presetSubtype="0" decel="100000" fill="hold" nodeType="withEffect">
                  <p:stCondLst>
                    <p:cond delay="680"/>
                  </p:stCondLst>
                  <p:childTnLst>
                    <p:animMotion origin="layout" path="M -0.02409 1.50289E-6 L -4.16667E-7 1.50289E-6 " pathEditMode="relative" rAng="0" ptsTypes="AA">
                      <p:cBhvr>
                        <p:cTn dur="500" fill="hold"/>
                        <p:tgtEl>
                          <p:spTgt spid="5"/>
                        </p:tgtEl>
                        <p:attrNameLst>
                          <p:attrName>ppt_x</p:attrName>
                          <p:attrName>ppt_y</p:attrName>
                        </p:attrNameLst>
                      </p:cBhvr>
                      <p:rCtr x="1198" y="0"/>
                    </p:animMotion>
                  </p:childTnLst>
                </p:cTn>
              </p:par>
            </p:tnLst>
          </p:tmpl>
        </p:tmplLst>
      </p:bldP>
      <p:bldP spid="12" grpId="0" animBg="1"/>
      <p:bldP spid="13" grpId="0" animBg="1"/>
      <p:bldP spid="14"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91241">
                      <a:schemeClr val="tx1"/>
                    </a:gs>
                    <a:gs pos="57000">
                      <a:schemeClr val="tx1"/>
                    </a:gs>
                    <a:gs pos="18000">
                      <a:schemeClr val="tx1"/>
                    </a:gs>
                  </a:gsLst>
                  <a:lin ang="5400000" scaled="0"/>
                </a:gradFill>
              </a:defRPr>
            </a:lvl1pPr>
          </a:lstStyle>
          <a:p>
            <a:r>
              <a:rPr lang="en-US" dirty="0" smtClean="0"/>
              <a:t>Video title</a:t>
            </a:r>
            <a:endParaRPr lang="en-US" dirty="0"/>
          </a:p>
        </p:txBody>
      </p:sp>
      <p:sp>
        <p:nvSpPr>
          <p:cNvPr id="8" name="Rectangle 7"/>
          <p:cNvSpPr/>
          <p:nvPr userDrawn="1"/>
        </p:nvSpPr>
        <p:spPr bwMode="gray">
          <a:xfrm flipH="1">
            <a:off x="6675437" y="5741676"/>
            <a:ext cx="5090930" cy="421649"/>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3142519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63" presetClass="path" presetSubtype="0" decel="100000" fill="hold" grpId="1" nodeType="withEffect">
                                  <p:stCondLst>
                                    <p:cond delay="580"/>
                                  </p:stCondLst>
                                  <p:childTnLst>
                                    <p:animMotion origin="layout" path="M -0.02409 1.50289E-6 L -4.16667E-7 1.50289E-6 " pathEditMode="relative" rAng="0" ptsTypes="AA">
                                      <p:cBhvr>
                                        <p:cTn id="9" dur="500" fill="hold"/>
                                        <p:tgtEl>
                                          <p:spTgt spid="2"/>
                                        </p:tgtEl>
                                        <p:attrNameLst>
                                          <p:attrName>ppt_x</p:attrName>
                                          <p:attrName>ppt_y</p:attrName>
                                        </p:attrNameLst>
                                      </p:cBhvr>
                                      <p:rCtr x="1198" y="0"/>
                                    </p:animMotion>
                                  </p:childTnLst>
                                </p:cTn>
                              </p:par>
                              <p:par>
                                <p:cTn id="10" presetID="2" presetClass="entr" presetSubtype="2" decel="10000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850" fill="hold"/>
                                        <p:tgtEl>
                                          <p:spTgt spid="8"/>
                                        </p:tgtEl>
                                        <p:attrNameLst>
                                          <p:attrName>ppt_x</p:attrName>
                                        </p:attrNameLst>
                                      </p:cBhvr>
                                      <p:tavLst>
                                        <p:tav tm="0">
                                          <p:val>
                                            <p:strVal val="1+#ppt_w/2"/>
                                          </p:val>
                                        </p:tav>
                                        <p:tav tm="100000">
                                          <p:val>
                                            <p:strVal val="#ppt_x"/>
                                          </p:val>
                                        </p:tav>
                                      </p:tavLst>
                                    </p:anim>
                                    <p:anim calcmode="lin" valueType="num">
                                      <p:cBhvr additive="base">
                                        <p:cTn id="13" dur="850" fill="hold"/>
                                        <p:tgtEl>
                                          <p:spTgt spid="8"/>
                                        </p:tgtEl>
                                        <p:attrNameLst>
                                          <p:attrName>ppt_y</p:attrName>
                                        </p:attrNameLst>
                                      </p:cBhvr>
                                      <p:tavLst>
                                        <p:tav tm="0">
                                          <p:val>
                                            <p:strVal val="#ppt_y"/>
                                          </p:val>
                                        </p:tav>
                                        <p:tav tm="100000">
                                          <p:val>
                                            <p:strVal val="#ppt_y"/>
                                          </p:val>
                                        </p:tav>
                                      </p:tavLst>
                                    </p:anim>
                                  </p:childTnLst>
                                </p:cTn>
                              </p:par>
                              <p:par>
                                <p:cTn id="14" presetID="2" presetClass="entr" presetSubtype="2" decel="100000" fill="hold" grpId="0" nodeType="withEffect">
                                  <p:stCondLst>
                                    <p:cond delay="25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850" fill="hold"/>
                                        <p:tgtEl>
                                          <p:spTgt spid="10"/>
                                        </p:tgtEl>
                                        <p:attrNameLst>
                                          <p:attrName>ppt_x</p:attrName>
                                        </p:attrNameLst>
                                      </p:cBhvr>
                                      <p:tavLst>
                                        <p:tav tm="0">
                                          <p:val>
                                            <p:strVal val="1+#ppt_w/2"/>
                                          </p:val>
                                        </p:tav>
                                        <p:tav tm="100000">
                                          <p:val>
                                            <p:strVal val="#ppt_x"/>
                                          </p:val>
                                        </p:tav>
                                      </p:tavLst>
                                    </p:anim>
                                    <p:anim calcmode="lin" valueType="num">
                                      <p:cBhvr additive="base">
                                        <p:cTn id="17" dur="850" fill="hold"/>
                                        <p:tgtEl>
                                          <p:spTgt spid="10"/>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5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850" fill="hold"/>
                                        <p:tgtEl>
                                          <p:spTgt spid="9"/>
                                        </p:tgtEl>
                                        <p:attrNameLst>
                                          <p:attrName>ppt_x</p:attrName>
                                        </p:attrNameLst>
                                      </p:cBhvr>
                                      <p:tavLst>
                                        <p:tav tm="0">
                                          <p:val>
                                            <p:strVal val="0-#ppt_w/2"/>
                                          </p:val>
                                        </p:tav>
                                        <p:tav tm="100000">
                                          <p:val>
                                            <p:strVal val="#ppt_x"/>
                                          </p:val>
                                        </p:tav>
                                      </p:tavLst>
                                    </p:anim>
                                    <p:anim calcmode="lin" valueType="num">
                                      <p:cBhvr additive="base">
                                        <p:cTn id="21"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8" grpId="0" animBg="1"/>
      <p:bldP spid="9" grpId="0" animBg="1"/>
      <p:bldP spid="10"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pPr>
            <a:endParaRPr lang="en-US" sz="2000" dirty="0">
              <a:gradFill>
                <a:gsLst>
                  <a:gs pos="0">
                    <a:schemeClr val="tx1">
                      <a:lumMod val="50000"/>
                    </a:schemeClr>
                  </a:gs>
                  <a:gs pos="100000">
                    <a:schemeClr val="tx1">
                      <a:lumMod val="50000"/>
                    </a:schemeClr>
                  </a:gs>
                </a:gsLst>
                <a:lin ang="5400000" scaled="0"/>
              </a:gradFill>
            </a:endParaRPr>
          </a:p>
        </p:txBody>
      </p:sp>
    </p:spTree>
    <p:extLst>
      <p:ext uri="{BB962C8B-B14F-4D97-AF65-F5344CB8AC3E}">
        <p14:creationId xmlns:p14="http://schemas.microsoft.com/office/powerpoint/2010/main" val="27773225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Textu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
        <p:nvSpPr>
          <p:cNvPr id="5" name="Rectangle 4"/>
          <p:cNvSpPr/>
          <p:nvPr userDrawn="1"/>
        </p:nvSpPr>
        <p:spPr bwMode="gray">
          <a:xfrm>
            <a:off x="693869" y="479425"/>
            <a:ext cx="3251060" cy="609723"/>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6" name="Rectangle 5"/>
          <p:cNvSpPr/>
          <p:nvPr userDrawn="1"/>
        </p:nvSpPr>
        <p:spPr bwMode="gray">
          <a:xfrm>
            <a:off x="-28617" y="601540"/>
            <a:ext cx="3240040" cy="609723"/>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8" name="Rectangle 7"/>
          <p:cNvSpPr/>
          <p:nvPr userDrawn="1"/>
        </p:nvSpPr>
        <p:spPr bwMode="gray">
          <a:xfrm flipH="1">
            <a:off x="6675437" y="5741676"/>
            <a:ext cx="5090930" cy="421649"/>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9" name="Rectangle 8"/>
          <p:cNvSpPr/>
          <p:nvPr userDrawn="1"/>
        </p:nvSpPr>
        <p:spPr bwMode="gray">
          <a:xfrm flipH="1">
            <a:off x="7438038" y="5910383"/>
            <a:ext cx="4998437" cy="417913"/>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10" name="Rectangle 9"/>
          <p:cNvSpPr/>
          <p:nvPr userDrawn="1"/>
        </p:nvSpPr>
        <p:spPr bwMode="gray">
          <a:xfrm flipH="1">
            <a:off x="7193591" y="6282993"/>
            <a:ext cx="5072801" cy="417913"/>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Tree>
    <p:extLst>
      <p:ext uri="{BB962C8B-B14F-4D97-AF65-F5344CB8AC3E}">
        <p14:creationId xmlns:p14="http://schemas.microsoft.com/office/powerpoint/2010/main" val="28962326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850" fill="hold"/>
                                        <p:tgtEl>
                                          <p:spTgt spid="6"/>
                                        </p:tgtEl>
                                        <p:attrNameLst>
                                          <p:attrName>ppt_x</p:attrName>
                                        </p:attrNameLst>
                                      </p:cBhvr>
                                      <p:tavLst>
                                        <p:tav tm="0">
                                          <p:val>
                                            <p:strVal val="0-#ppt_w/2"/>
                                          </p:val>
                                        </p:tav>
                                        <p:tav tm="100000">
                                          <p:val>
                                            <p:strVal val="#ppt_x"/>
                                          </p:val>
                                        </p:tav>
                                      </p:tavLst>
                                    </p:anim>
                                    <p:anim calcmode="lin" valueType="num">
                                      <p:cBhvr additive="base">
                                        <p:cTn id="8" dur="8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850" fill="hold"/>
                                        <p:tgtEl>
                                          <p:spTgt spid="5"/>
                                        </p:tgtEl>
                                        <p:attrNameLst>
                                          <p:attrName>ppt_x</p:attrName>
                                        </p:attrNameLst>
                                      </p:cBhvr>
                                      <p:tavLst>
                                        <p:tav tm="0">
                                          <p:val>
                                            <p:strVal val="1+#ppt_w/2"/>
                                          </p:val>
                                        </p:tav>
                                        <p:tav tm="100000">
                                          <p:val>
                                            <p:strVal val="#ppt_x"/>
                                          </p:val>
                                        </p:tav>
                                      </p:tavLst>
                                    </p:anim>
                                    <p:anim calcmode="lin" valueType="num">
                                      <p:cBhvr additive="base">
                                        <p:cTn id="12" dur="85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8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750"/>
                                        <p:tgtEl>
                                          <p:spTgt spid="2"/>
                                        </p:tgtEl>
                                      </p:cBhvr>
                                    </p:animEffect>
                                  </p:childTnLst>
                                </p:cTn>
                              </p:par>
                              <p:par>
                                <p:cTn id="16" presetID="63" presetClass="path" presetSubtype="0" decel="100000" fill="hold" grpId="1" nodeType="withEffect">
                                  <p:stCondLst>
                                    <p:cond delay="580"/>
                                  </p:stCondLst>
                                  <p:childTnLst>
                                    <p:animMotion origin="layout" path="M -0.02409 1.50289E-6 L -4.16667E-7 1.50289E-6 " pathEditMode="relative" rAng="0" ptsTypes="AA">
                                      <p:cBhvr>
                                        <p:cTn id="17" dur="500" fill="hold"/>
                                        <p:tgtEl>
                                          <p:spTgt spid="2"/>
                                        </p:tgtEl>
                                        <p:attrNameLst>
                                          <p:attrName>ppt_x</p:attrName>
                                          <p:attrName>ppt_y</p:attrName>
                                        </p:attrNameLst>
                                      </p:cBhvr>
                                      <p:rCtr x="1198" y="0"/>
                                    </p:animMotion>
                                  </p:childTnLst>
                                </p:cTn>
                              </p:par>
                              <p:par>
                                <p:cTn id="18" presetID="2" presetClass="entr" presetSubtype="2" decel="10000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850" fill="hold"/>
                                        <p:tgtEl>
                                          <p:spTgt spid="8"/>
                                        </p:tgtEl>
                                        <p:attrNameLst>
                                          <p:attrName>ppt_x</p:attrName>
                                        </p:attrNameLst>
                                      </p:cBhvr>
                                      <p:tavLst>
                                        <p:tav tm="0">
                                          <p:val>
                                            <p:strVal val="1+#ppt_w/2"/>
                                          </p:val>
                                        </p:tav>
                                        <p:tav tm="100000">
                                          <p:val>
                                            <p:strVal val="#ppt_x"/>
                                          </p:val>
                                        </p:tav>
                                      </p:tavLst>
                                    </p:anim>
                                    <p:anim calcmode="lin" valueType="num">
                                      <p:cBhvr additive="base">
                                        <p:cTn id="21" dur="850" fill="hold"/>
                                        <p:tgtEl>
                                          <p:spTgt spid="8"/>
                                        </p:tgtEl>
                                        <p:attrNameLst>
                                          <p:attrName>ppt_y</p:attrName>
                                        </p:attrNameLst>
                                      </p:cBhvr>
                                      <p:tavLst>
                                        <p:tav tm="0">
                                          <p:val>
                                            <p:strVal val="#ppt_y"/>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850" fill="hold"/>
                                        <p:tgtEl>
                                          <p:spTgt spid="10"/>
                                        </p:tgtEl>
                                        <p:attrNameLst>
                                          <p:attrName>ppt_x</p:attrName>
                                        </p:attrNameLst>
                                      </p:cBhvr>
                                      <p:tavLst>
                                        <p:tav tm="0">
                                          <p:val>
                                            <p:strVal val="1+#ppt_w/2"/>
                                          </p:val>
                                        </p:tav>
                                        <p:tav tm="100000">
                                          <p:val>
                                            <p:strVal val="#ppt_x"/>
                                          </p:val>
                                        </p:tav>
                                      </p:tavLst>
                                    </p:anim>
                                    <p:anim calcmode="lin" valueType="num">
                                      <p:cBhvr additive="base">
                                        <p:cTn id="25" dur="850" fill="hold"/>
                                        <p:tgtEl>
                                          <p:spTgt spid="10"/>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850" fill="hold"/>
                                        <p:tgtEl>
                                          <p:spTgt spid="9"/>
                                        </p:tgtEl>
                                        <p:attrNameLst>
                                          <p:attrName>ppt_x</p:attrName>
                                        </p:attrNameLst>
                                      </p:cBhvr>
                                      <p:tavLst>
                                        <p:tav tm="0">
                                          <p:val>
                                            <p:strVal val="0-#ppt_w/2"/>
                                          </p:val>
                                        </p:tav>
                                        <p:tav tm="100000">
                                          <p:val>
                                            <p:strVal val="#ppt_x"/>
                                          </p:val>
                                        </p:tav>
                                      </p:tavLst>
                                    </p:anim>
                                    <p:anim calcmode="lin" valueType="num">
                                      <p:cBhvr additive="base">
                                        <p:cTn id="29" dur="8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animBg="1"/>
      <p:bldP spid="6" grpId="0" animBg="1"/>
      <p:bldP spid="8" grpId="0" animBg="1"/>
      <p:bldP spid="9" grpId="0" animBg="1"/>
      <p:bldP spid="10" grpId="0" animBg="1"/>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70460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918118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955956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7936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3480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652640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99391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01233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45960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Wingdings" panose="05000000000000000000" pitchFamily="2" charset="2"/>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39008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603790"/>
          </a:xfrm>
        </p:spPr>
        <p:txBody>
          <a:bodyPr wrap="square">
            <a:spAutoFit/>
          </a:bodyPr>
          <a:lstStyle>
            <a:lvl1pPr marL="287338" indent="-287338">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05978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97285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76" y="1211263"/>
            <a:ext cx="11889564" cy="917575"/>
          </a:xfrm>
        </p:spPr>
        <p:txBody>
          <a:bodyPr/>
          <a:lstStyle>
            <a:lvl1pPr>
              <a:defRPr sz="7200" baseline="0"/>
            </a:lvl1pPr>
          </a:lstStyle>
          <a:p>
            <a:r>
              <a:rPr lang="en-US" smtClean="0"/>
              <a:t>Click to edit Master title style</a:t>
            </a:r>
            <a:endParaRPr lang="en-US" dirty="0"/>
          </a:p>
        </p:txBody>
      </p:sp>
    </p:spTree>
    <p:extLst>
      <p:ext uri="{BB962C8B-B14F-4D97-AF65-F5344CB8AC3E}">
        <p14:creationId xmlns:p14="http://schemas.microsoft.com/office/powerpoint/2010/main" val="786476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2104930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smtClean="0"/>
              <a:t>Click to edit Master title style</a:t>
            </a:r>
            <a:endParaRPr lang="en-US" dirty="0"/>
          </a:p>
        </p:txBody>
      </p:sp>
    </p:spTree>
    <p:extLst>
      <p:ext uri="{BB962C8B-B14F-4D97-AF65-F5344CB8AC3E}">
        <p14:creationId xmlns:p14="http://schemas.microsoft.com/office/powerpoint/2010/main" val="3013642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1201806"/>
            <a:ext cx="10058399" cy="917575"/>
          </a:xfrm>
        </p:spPr>
        <p:txBody>
          <a:bodyPr/>
          <a:lstStyle>
            <a:lvl1pPr marL="233363" indent="-233363">
              <a:defRPr sz="6000" baseline="0"/>
            </a:lvl1pPr>
          </a:lstStyle>
          <a:p>
            <a:r>
              <a:rPr lang="en-US" dirty="0" smtClean="0"/>
              <a:t>“Sample quote goes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5126038"/>
            <a:ext cx="5486400" cy="1071062"/>
          </a:xfrm>
        </p:spPr>
        <p:txBody>
          <a:bodyPr/>
          <a:lstStyle>
            <a:lvl1pPr marL="0" indent="0">
              <a:spcBef>
                <a:spcPts val="0"/>
              </a:spcBef>
              <a:buNone/>
              <a:defRPr sz="3200" baseline="0">
                <a:latin typeface="+mj-lt"/>
              </a:defRPr>
            </a:lvl1pPr>
          </a:lstStyle>
          <a:p>
            <a:pPr lvl="0"/>
            <a:r>
              <a:rPr lang="en-US" dirty="0" smtClean="0"/>
              <a:t>Author Name</a:t>
            </a:r>
          </a:p>
          <a:p>
            <a:pPr lvl="0"/>
            <a:r>
              <a:rPr lang="en-US" dirty="0" smtClean="0"/>
              <a:t>Title</a:t>
            </a:r>
          </a:p>
        </p:txBody>
      </p:sp>
    </p:spTree>
    <p:extLst>
      <p:ext uri="{BB962C8B-B14F-4D97-AF65-F5344CB8AC3E}">
        <p14:creationId xmlns:p14="http://schemas.microsoft.com/office/powerpoint/2010/main" val="1840404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200"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777160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76" y="2430462"/>
            <a:ext cx="11887200" cy="932563"/>
          </a:xfrm>
        </p:spPr>
        <p:txBody>
          <a:bodyPr/>
          <a:lstStyle>
            <a:lvl1pPr marL="0" indent="0">
              <a:buNone/>
              <a:defRPr sz="5400">
                <a:gradFill>
                  <a:gsLst>
                    <a:gs pos="3333">
                      <a:schemeClr val="tx1"/>
                    </a:gs>
                    <a:gs pos="3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p:txBody>
      </p:sp>
      <p:sp>
        <p:nvSpPr>
          <p:cNvPr id="4" name="Title 1"/>
          <p:cNvSpPr>
            <a:spLocks noGrp="1"/>
          </p:cNvSpPr>
          <p:nvPr>
            <p:ph type="title"/>
          </p:nvPr>
        </p:nvSpPr>
        <p:spPr>
          <a:xfrm>
            <a:off x="282576" y="1211263"/>
            <a:ext cx="11889564" cy="917575"/>
          </a:xfrm>
        </p:spPr>
        <p:txBody>
          <a:bodyPr/>
          <a:lstStyle>
            <a:lvl1pPr>
              <a:defRPr sz="7200" baseline="0">
                <a:gradFill>
                  <a:gsLst>
                    <a:gs pos="1250">
                      <a:schemeClr val="tx1"/>
                    </a:gs>
                    <a:gs pos="100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999939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172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87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491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768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768724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10056498"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8"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7"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
        <p:nvSpPr>
          <p:cNvPr id="6" name="Text Placeholder 5"/>
          <p:cNvSpPr>
            <a:spLocks noGrp="1"/>
          </p:cNvSpPr>
          <p:nvPr>
            <p:ph type="body" sz="quarter" idx="13" hasCustomPrompt="1"/>
          </p:nvPr>
        </p:nvSpPr>
        <p:spPr>
          <a:xfrm>
            <a:off x="274638" y="479775"/>
            <a:ext cx="3108990" cy="461665"/>
          </a:xfrm>
        </p:spPr>
        <p:txBody>
          <a:bodyPr/>
          <a:lstStyle>
            <a:lvl1pPr marL="0" indent="0">
              <a:buNone/>
              <a:defRPr sz="2000"/>
            </a:lvl1pPr>
          </a:lstStyle>
          <a:p>
            <a:pPr lvl="0"/>
            <a:r>
              <a:rPr lang="en-US" dirty="0" smtClean="0"/>
              <a:t>Session Code Here</a:t>
            </a:r>
            <a:endParaRPr lang="en-US" dirty="0"/>
          </a:p>
        </p:txBody>
      </p:sp>
    </p:spTree>
    <p:extLst>
      <p:ext uri="{BB962C8B-B14F-4D97-AF65-F5344CB8AC3E}">
        <p14:creationId xmlns:p14="http://schemas.microsoft.com/office/powerpoint/2010/main" val="4088765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91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6"/>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33835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927787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829005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56486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241743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74638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08254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655050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897290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442662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74968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351106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09481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88090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099179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t="-2262"/>
          <a:stretch/>
        </p:blipFill>
        <p:spPr>
          <a:xfrm>
            <a:off x="317" y="-318"/>
            <a:ext cx="12435840" cy="6995160"/>
          </a:xfrm>
          <a:prstGeom prst="rect">
            <a:avLst/>
          </a:prstGeom>
        </p:spPr>
      </p:pic>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3927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917464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166258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2515876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90246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84859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gradFill>
                  <a:gsLst>
                    <a:gs pos="2920">
                      <a:schemeClr val="tx2"/>
                    </a:gs>
                    <a:gs pos="39000">
                      <a:schemeClr val="tx2"/>
                    </a:gs>
                  </a:gsLst>
                  <a:lin ang="5400000" scaled="0"/>
                </a:gradFill>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42648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theme" Target="../theme/theme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theme" Target="../theme/theme3.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05" r:id="rId1"/>
    <p:sldLayoutId id="2147484182" r:id="rId2"/>
    <p:sldLayoutId id="2147484216" r:id="rId3"/>
    <p:sldLayoutId id="2147484130" r:id="rId4"/>
    <p:sldLayoutId id="2147484101" r:id="rId5"/>
    <p:sldLayoutId id="2147484102" r:id="rId6"/>
    <p:sldLayoutId id="2147484098" r:id="rId7"/>
    <p:sldLayoutId id="2147484212" r:id="rId8"/>
    <p:sldLayoutId id="2147484086" r:id="rId9"/>
    <p:sldLayoutId id="2147484211" r:id="rId10"/>
    <p:sldLayoutId id="2147484100" r:id="rId11"/>
    <p:sldLayoutId id="2147484213" r:id="rId12"/>
    <p:sldLayoutId id="2147484089" r:id="rId13"/>
    <p:sldLayoutId id="2147484215" r:id="rId14"/>
    <p:sldLayoutId id="2147484092" r:id="rId15"/>
    <p:sldLayoutId id="2147484190" r:id="rId16"/>
    <p:sldLayoutId id="2147484195" r:id="rId17"/>
    <p:sldLayoutId id="2147484209" r:id="rId18"/>
    <p:sldLayoutId id="2147484196" r:id="rId19"/>
    <p:sldLayoutId id="2147484208" r:id="rId20"/>
    <p:sldLayoutId id="2147484192" r:id="rId21"/>
    <p:sldLayoutId id="2147484093" r:id="rId22"/>
    <p:sldLayoutId id="2147484127" r:id="rId23"/>
    <p:sldLayoutId id="2147484128" r:id="rId24"/>
    <p:sldLayoutId id="2147484129" r:id="rId25"/>
    <p:sldLayoutId id="2147484203" r:id="rId26"/>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2767357"/>
      </p:ext>
    </p:extLst>
  </p:cSld>
  <p:clrMap bg1="lt1" tx1="dk1" bg2="lt2" tx2="dk2" accent1="accent1" accent2="accent2" accent3="accent3" accent4="accent4" accent5="accent5" accent6="accent6" hlink="hlink" folHlink="folHlink"/>
  <p:sldLayoutIdLst>
    <p:sldLayoutId id="2147484218" r:id="rId1"/>
    <p:sldLayoutId id="2147484220" r:id="rId2"/>
    <p:sldLayoutId id="2147484221" r:id="rId3"/>
    <p:sldLayoutId id="2147484222" r:id="rId4"/>
    <p:sldLayoutId id="2147484223" r:id="rId5"/>
    <p:sldLayoutId id="2147484224" r:id="rId6"/>
    <p:sldLayoutId id="2147484225" r:id="rId7"/>
    <p:sldLayoutId id="2147484226" r:id="rId8"/>
    <p:sldLayoutId id="2147484227" r:id="rId9"/>
    <p:sldLayoutId id="2147484228" r:id="rId10"/>
    <p:sldLayoutId id="2147484229" r:id="rId11"/>
    <p:sldLayoutId id="2147484230" r:id="rId12"/>
    <p:sldLayoutId id="2147484231" r:id="rId13"/>
    <p:sldLayoutId id="2147484232" r:id="rId14"/>
    <p:sldLayoutId id="2147484233" r:id="rId15"/>
    <p:sldLayoutId id="2147484234" r:id="rId16"/>
    <p:sldLayoutId id="2147484235" r:id="rId17"/>
    <p:sldLayoutId id="2147484236" r:id="rId18"/>
    <p:sldLayoutId id="2147484237" r:id="rId19"/>
    <p:sldLayoutId id="2147484238" r:id="rId20"/>
    <p:sldLayoutId id="2147484239" r:id="rId21"/>
    <p:sldLayoutId id="2147484240" r:id="rId22"/>
    <p:sldLayoutId id="2147484241" r:id="rId23"/>
    <p:sldLayoutId id="2147484242" r:id="rId24"/>
    <p:sldLayoutId id="2147484243" r:id="rId25"/>
    <p:sldLayoutId id="2147484244" r:id="rId26"/>
    <p:sldLayoutId id="2147484245" r:id="rId27"/>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7446153"/>
      </p:ext>
    </p:extLst>
  </p:cSld>
  <p:clrMap bg1="dk1" tx1="lt1" bg2="dk2" tx2="lt2" accent1="accent1" accent2="accent2" accent3="accent3" accent4="accent4" accent5="accent5" accent6="accent6" hlink="hlink" folHlink="folHlink"/>
  <p:sldLayoutIdLst>
    <p:sldLayoutId id="2147484248"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 id="2147484260" r:id="rId12"/>
    <p:sldLayoutId id="2147484261" r:id="rId13"/>
    <p:sldLayoutId id="2147484262" r:id="rId14"/>
    <p:sldLayoutId id="2147484263" r:id="rId15"/>
    <p:sldLayoutId id="2147484264" r:id="rId16"/>
    <p:sldLayoutId id="2147484265" r:id="rId17"/>
    <p:sldLayoutId id="2147484266" r:id="rId18"/>
    <p:sldLayoutId id="2147484267" r:id="rId19"/>
    <p:sldLayoutId id="2147484268" r:id="rId20"/>
    <p:sldLayoutId id="2147484269" r:id="rId21"/>
    <p:sldLayoutId id="2147484270" r:id="rId2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0.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0.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0.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0.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0.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60.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laceholder"/>
          <p:cNvPicPr/>
          <p:nvPr/>
        </p:nvPicPr>
        <p:blipFill>
          <a:blip r:embed="rId3">
            <a:extLst>
              <a:ext uri="{28A0092B-C50C-407E-A947-70E740481C1C}">
                <a14:useLocalDpi xmlns:a14="http://schemas.microsoft.com/office/drawing/2010/main" val="0"/>
              </a:ext>
            </a:extLst>
          </a:blip>
          <a:stretch>
            <a:fillRect/>
          </a:stretch>
        </p:blipFill>
        <p:spPr bwMode="auto">
          <a:xfrm>
            <a:off x="0" y="-1"/>
            <a:ext cx="12436475" cy="6994525"/>
          </a:xfrm>
          <a:prstGeom prst="rect">
            <a:avLst/>
          </a:prstGeom>
          <a:noFill/>
        </p:spPr>
      </p:pic>
      <p:sp>
        <p:nvSpPr>
          <p:cNvPr id="6" name="Rectangle 5"/>
          <p:cNvSpPr/>
          <p:nvPr/>
        </p:nvSpPr>
        <p:spPr bwMode="gray">
          <a:xfrm>
            <a:off x="0" y="449262"/>
            <a:ext cx="12436475" cy="674815"/>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3" name="TextBox 2"/>
          <p:cNvSpPr txBox="1"/>
          <p:nvPr/>
        </p:nvSpPr>
        <p:spPr>
          <a:xfrm>
            <a:off x="1" y="449262"/>
            <a:ext cx="12422476" cy="683264"/>
          </a:xfrm>
          <a:prstGeom prst="rect">
            <a:avLst/>
          </a:prstGeom>
          <a:noFill/>
        </p:spPr>
        <p:txBody>
          <a:bodyPr wrap="square" lIns="182880" tIns="146304" rIns="182880" bIns="146304" rtlCol="0">
            <a:spAutoFit/>
          </a:bodyPr>
          <a:lstStyle/>
          <a:p>
            <a:pPr algn="ctr">
              <a:lnSpc>
                <a:spcPct val="90000"/>
              </a:lnSpc>
              <a:spcAft>
                <a:spcPts val="600"/>
              </a:spcAft>
            </a:pPr>
            <a:r>
              <a:rPr lang="en-US" sz="2800" dirty="0">
                <a:solidFill>
                  <a:schemeClr val="bg1"/>
                </a:solidFill>
                <a:latin typeface="Segoe UI Light (Headings)"/>
              </a:rPr>
              <a:t>Cross-Scale Analysis of Sub-Pixel Variations in Digital Elevation Models</a:t>
            </a:r>
            <a:endParaRPr lang="en-US" sz="2800" dirty="0" smtClean="0">
              <a:gradFill>
                <a:gsLst>
                  <a:gs pos="2917">
                    <a:schemeClr val="tx1"/>
                  </a:gs>
                  <a:gs pos="30000">
                    <a:schemeClr val="tx1"/>
                  </a:gs>
                </a:gsLst>
                <a:lin ang="5400000" scaled="0"/>
              </a:gradFill>
            </a:endParaRPr>
          </a:p>
        </p:txBody>
      </p:sp>
      <p:sp>
        <p:nvSpPr>
          <p:cNvPr id="10" name="Rectangle 9"/>
          <p:cNvSpPr/>
          <p:nvPr/>
        </p:nvSpPr>
        <p:spPr bwMode="gray">
          <a:xfrm>
            <a:off x="-258763" y="5630863"/>
            <a:ext cx="13106400" cy="1553342"/>
          </a:xfrm>
          <a:prstGeom prst="rect">
            <a:avLst/>
          </a:prstGeom>
          <a:solidFill>
            <a:srgbClr val="22BDEF">
              <a:alpha val="8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505050">
                      <a:lumMod val="50000"/>
                    </a:srgbClr>
                  </a:gs>
                  <a:gs pos="100000">
                    <a:srgbClr val="505050">
                      <a:lumMod val="50000"/>
                    </a:srgbClr>
                  </a:gs>
                </a:gsLst>
                <a:lin ang="5400000" scaled="0"/>
              </a:gradFill>
            </a:endParaRPr>
          </a:p>
        </p:txBody>
      </p:sp>
      <p:sp>
        <p:nvSpPr>
          <p:cNvPr id="4" name="Text Placeholder 4"/>
          <p:cNvSpPr txBox="1">
            <a:spLocks/>
          </p:cNvSpPr>
          <p:nvPr/>
        </p:nvSpPr>
        <p:spPr>
          <a:xfrm>
            <a:off x="122237" y="5783262"/>
            <a:ext cx="12115800" cy="10653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smtClean="0">
                <a:solidFill>
                  <a:schemeClr val="bg1"/>
                </a:solidFill>
              </a:rPr>
              <a:t>Mehran </a:t>
            </a:r>
            <a:r>
              <a:rPr lang="en-US" sz="2400" b="1" dirty="0">
                <a:solidFill>
                  <a:schemeClr val="bg1"/>
                </a:solidFill>
              </a:rPr>
              <a:t>Ghandehari, Barbara P. </a:t>
            </a:r>
            <a:r>
              <a:rPr lang="en-US" sz="2400" b="1" dirty="0" err="1">
                <a:solidFill>
                  <a:schemeClr val="bg1"/>
                </a:solidFill>
              </a:rPr>
              <a:t>Buttenfield</a:t>
            </a:r>
            <a:r>
              <a:rPr lang="en-US" sz="2400" b="1" dirty="0">
                <a:solidFill>
                  <a:schemeClr val="bg1"/>
                </a:solidFill>
              </a:rPr>
              <a:t>, and Carson J. Q. </a:t>
            </a:r>
            <a:r>
              <a:rPr lang="en-US" sz="2400" b="1" dirty="0" smtClean="0">
                <a:solidFill>
                  <a:schemeClr val="bg1"/>
                </a:solidFill>
              </a:rPr>
              <a:t>Farmer</a:t>
            </a:r>
          </a:p>
          <a:p>
            <a:pPr marL="0" indent="0">
              <a:buNone/>
            </a:pPr>
            <a:r>
              <a:rPr lang="en-US" sz="1800" b="1" dirty="0">
                <a:solidFill>
                  <a:schemeClr val="bg1"/>
                </a:solidFill>
              </a:rPr>
              <a:t>Department of Geography, University of Colorado, Boulder </a:t>
            </a:r>
            <a:endParaRPr lang="en-US" sz="1800" b="1" dirty="0" smtClean="0">
              <a:solidFill>
                <a:schemeClr val="bg1"/>
              </a:solidFill>
            </a:endParaRPr>
          </a:p>
          <a:p>
            <a:pPr marL="0" indent="0">
              <a:buNone/>
            </a:pPr>
            <a:r>
              <a:rPr lang="en-US" sz="1800" b="1" dirty="0" smtClean="0">
                <a:solidFill>
                  <a:schemeClr val="bg1"/>
                </a:solidFill>
              </a:rPr>
              <a:t>{</a:t>
            </a:r>
            <a:r>
              <a:rPr lang="en-US" sz="1800" b="1" dirty="0" err="1">
                <a:solidFill>
                  <a:schemeClr val="bg1"/>
                </a:solidFill>
              </a:rPr>
              <a:t>mehran.ghandehari</a:t>
            </a:r>
            <a:r>
              <a:rPr lang="en-US" sz="1800" b="1" dirty="0">
                <a:solidFill>
                  <a:schemeClr val="bg1"/>
                </a:solidFill>
              </a:rPr>
              <a:t>; </a:t>
            </a:r>
            <a:r>
              <a:rPr lang="en-US" sz="1800" b="1" dirty="0" err="1">
                <a:solidFill>
                  <a:schemeClr val="bg1"/>
                </a:solidFill>
              </a:rPr>
              <a:t>babs</a:t>
            </a:r>
            <a:r>
              <a:rPr lang="en-US" sz="1800" b="1" dirty="0">
                <a:solidFill>
                  <a:schemeClr val="bg1"/>
                </a:solidFill>
              </a:rPr>
              <a:t>; </a:t>
            </a:r>
            <a:r>
              <a:rPr lang="en-US" sz="1800" b="1" dirty="0" err="1">
                <a:solidFill>
                  <a:schemeClr val="bg1"/>
                </a:solidFill>
              </a:rPr>
              <a:t>carson.farmer</a:t>
            </a:r>
            <a:r>
              <a:rPr lang="en-US" sz="1800" b="1" dirty="0">
                <a:solidFill>
                  <a:schemeClr val="bg1"/>
                </a:solidFill>
              </a:rPr>
              <a:t>} @colorado.edu </a:t>
            </a:r>
          </a:p>
          <a:p>
            <a:pPr marL="0" indent="0">
              <a:buNone/>
            </a:pPr>
            <a:endParaRPr lang="en-US" sz="2400" b="1" dirty="0" smtClean="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36178" y="5784050"/>
            <a:ext cx="1066344" cy="1028929"/>
          </a:xfrm>
          <a:prstGeom prst="rect">
            <a:avLst/>
          </a:prstGeom>
        </p:spPr>
      </p:pic>
      <p:sp>
        <p:nvSpPr>
          <p:cNvPr id="12" name="TextBox 11"/>
          <p:cNvSpPr txBox="1"/>
          <p:nvPr/>
        </p:nvSpPr>
        <p:spPr>
          <a:xfrm>
            <a:off x="9616111" y="7028"/>
            <a:ext cx="2806365" cy="369644"/>
          </a:xfrm>
          <a:prstGeom prst="rect">
            <a:avLst/>
          </a:prstGeom>
          <a:gradFill flip="none" rotWithShape="1">
            <a:gsLst>
              <a:gs pos="0">
                <a:schemeClr val="tx2">
                  <a:lumMod val="75000"/>
                  <a:shade val="30000"/>
                  <a:satMod val="115000"/>
                  <a:alpha val="0"/>
                </a:schemeClr>
              </a:gs>
              <a:gs pos="50000">
                <a:schemeClr val="tx2">
                  <a:lumMod val="75000"/>
                  <a:shade val="67500"/>
                  <a:satMod val="115000"/>
                </a:schemeClr>
              </a:gs>
              <a:gs pos="100000">
                <a:schemeClr val="tx2">
                  <a:lumMod val="75000"/>
                  <a:shade val="100000"/>
                  <a:satMod val="11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ctr" fontAlgn="auto">
              <a:spcBef>
                <a:spcPts val="0"/>
              </a:spcBef>
              <a:spcAft>
                <a:spcPts val="0"/>
              </a:spcAft>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algn="r"/>
            <a:r>
              <a:rPr lang="en-US" i="1" dirty="0" smtClean="0"/>
              <a:t>July 7th</a:t>
            </a:r>
            <a:r>
              <a:rPr lang="en-US" i="1" dirty="0"/>
              <a:t>, </a:t>
            </a:r>
            <a:r>
              <a:rPr lang="en-US" i="1" dirty="0" smtClean="0"/>
              <a:t>2017</a:t>
            </a:r>
            <a:endParaRPr lang="en-US" i="1" dirty="0">
              <a:solidFill>
                <a:schemeClr val="bg1"/>
              </a:solidFill>
              <a:effectLst>
                <a:outerShdw blurRad="50800" dist="38100" dir="2700000" algn="tl" rotWithShape="0">
                  <a:prstClr val="black">
                    <a:alpha val="40000"/>
                  </a:prstClr>
                </a:outerShdw>
              </a:effectLst>
              <a:latin typeface="+mj-lt"/>
              <a:ea typeface="+mj-ea"/>
              <a:cs typeface="+mj-cs"/>
            </a:endParaRPr>
          </a:p>
        </p:txBody>
      </p:sp>
    </p:spTree>
    <p:extLst>
      <p:ext uri="{BB962C8B-B14F-4D97-AF65-F5344CB8AC3E}">
        <p14:creationId xmlns:p14="http://schemas.microsoft.com/office/powerpoint/2010/main" val="3806788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2" presetClass="entr" presetSubtype="2" decel="100000" fill="hold" grpId="0" nodeType="withEffect">
                                  <p:stCondLst>
                                    <p:cond delay="25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850" fill="hold"/>
                                        <p:tgtEl>
                                          <p:spTgt spid="6"/>
                                        </p:tgtEl>
                                        <p:attrNameLst>
                                          <p:attrName>ppt_x</p:attrName>
                                        </p:attrNameLst>
                                      </p:cBhvr>
                                      <p:tavLst>
                                        <p:tav tm="0">
                                          <p:val>
                                            <p:strVal val="1+#ppt_w/2"/>
                                          </p:val>
                                        </p:tav>
                                        <p:tav tm="100000">
                                          <p:val>
                                            <p:strVal val="#ppt_x"/>
                                          </p:val>
                                        </p:tav>
                                      </p:tavLst>
                                    </p:anim>
                                    <p:anim calcmode="lin" valueType="num">
                                      <p:cBhvr additive="base">
                                        <p:cTn id="15" dur="850" fill="hold"/>
                                        <p:tgtEl>
                                          <p:spTgt spid="6"/>
                                        </p:tgtEl>
                                        <p:attrNameLst>
                                          <p:attrName>ppt_y</p:attrName>
                                        </p:attrNameLst>
                                      </p:cBhvr>
                                      <p:tavLst>
                                        <p:tav tm="0">
                                          <p:val>
                                            <p:strVal val="#ppt_y"/>
                                          </p:val>
                                        </p:tav>
                                        <p:tav tm="100000">
                                          <p:val>
                                            <p:strVal val="#ppt_y"/>
                                          </p:val>
                                        </p:tav>
                                      </p:tavLst>
                                    </p:anim>
                                  </p:childTnLst>
                                </p:cTn>
                              </p:par>
                              <p:par>
                                <p:cTn id="16" presetID="1" presetClass="entr" presetSubtype="0" fill="hold" nodeType="withEffect">
                                  <p:stCondLst>
                                    <p:cond delay="250"/>
                                  </p:stCondLst>
                                  <p:childTnLst>
                                    <p:set>
                                      <p:cBhvr>
                                        <p:cTn id="17" dur="1" fill="hold">
                                          <p:stCondLst>
                                            <p:cond delay="0"/>
                                          </p:stCondLst>
                                        </p:cTn>
                                        <p:tgtEl>
                                          <p:spTgt spid="9"/>
                                        </p:tgtEl>
                                        <p:attrNameLst>
                                          <p:attrName>style.visibility</p:attrName>
                                        </p:attrNameLst>
                                      </p:cBhvr>
                                      <p:to>
                                        <p:strVal val="visible"/>
                                      </p:to>
                                    </p:set>
                                  </p:childTnLst>
                                </p:cTn>
                              </p:par>
                              <p:par>
                                <p:cTn id="18" presetID="2" presetClass="entr" presetSubtype="8" decel="100000" fill="hold" grpId="0" nodeType="withEffect">
                                  <p:stCondLst>
                                    <p:cond delay="25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850" fill="hold"/>
                                        <p:tgtEl>
                                          <p:spTgt spid="10"/>
                                        </p:tgtEl>
                                        <p:attrNameLst>
                                          <p:attrName>ppt_x</p:attrName>
                                        </p:attrNameLst>
                                      </p:cBhvr>
                                      <p:tavLst>
                                        <p:tav tm="0">
                                          <p:val>
                                            <p:strVal val="0-#ppt_w/2"/>
                                          </p:val>
                                        </p:tav>
                                        <p:tav tm="100000">
                                          <p:val>
                                            <p:strVal val="#ppt_x"/>
                                          </p:val>
                                        </p:tav>
                                      </p:tavLst>
                                    </p:anim>
                                    <p:anim calcmode="lin" valueType="num">
                                      <p:cBhvr additive="base">
                                        <p:cTn id="21" dur="8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10" grpId="0" animBg="1"/>
      <p:bldP spid="4" grpId="0"/>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0837" y="-7938"/>
            <a:ext cx="12085638" cy="917575"/>
          </a:xfrm>
          <a:prstGeom prst="rect">
            <a:avLst/>
          </a:prstGeom>
          <a:solidFill>
            <a:srgbClr val="0072C6"/>
          </a:solidFill>
        </p:spPr>
        <p:txBody>
          <a:bodyPr lIns="182880" rIns="274320" anchor="ctr" anchorCtr="0"/>
          <a:lstStyle/>
          <a:p>
            <a:r>
              <a:rPr lang="en-US" sz="4000" b="1" dirty="0" smtClean="0"/>
              <a:t>Comparing </a:t>
            </a:r>
            <a:r>
              <a:rPr lang="en-US" sz="4000" b="1" dirty="0"/>
              <a:t>Surface-Adjusted </a:t>
            </a:r>
            <a:r>
              <a:rPr lang="en-US" sz="4000" b="1" dirty="0" smtClean="0"/>
              <a:t>Methods (RMSE Values)</a:t>
            </a:r>
            <a:endParaRPr lang="en-US" sz="4000" b="1" dirty="0"/>
          </a:p>
        </p:txBody>
      </p:sp>
      <p:sp>
        <p:nvSpPr>
          <p:cNvPr id="20" name="Subtitle 2"/>
          <p:cNvSpPr txBox="1">
            <a:spLocks/>
          </p:cNvSpPr>
          <p:nvPr/>
        </p:nvSpPr>
        <p:spPr>
          <a:xfrm>
            <a:off x="11704637" y="6631797"/>
            <a:ext cx="731838" cy="362727"/>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l" defTabSz="914400">
              <a:defRPr/>
            </a:pPr>
            <a:r>
              <a:rPr lang="en-US" sz="1600" dirty="0" smtClean="0">
                <a:solidFill>
                  <a:srgbClr val="505050">
                    <a:lumMod val="50000"/>
                  </a:srgbClr>
                </a:solidFill>
                <a:effectLst>
                  <a:outerShdw blurRad="50800" dist="38100" dir="2700000" algn="tl" rotWithShape="0">
                    <a:prstClr val="white">
                      <a:alpha val="40000"/>
                    </a:prstClr>
                  </a:outerShdw>
                </a:effectLst>
                <a:latin typeface="Calibri"/>
                <a:cs typeface="Arial" pitchFamily="34" charset="0"/>
              </a:rPr>
              <a:t>10</a:t>
            </a:r>
            <a:r>
              <a:rPr lang="en-US" sz="1600" dirty="0" smtClean="0">
                <a:solidFill>
                  <a:srgbClr val="505050">
                    <a:lumMod val="50000"/>
                  </a:srgbClr>
                </a:solidFill>
                <a:effectLst>
                  <a:outerShdw blurRad="50800" dist="38100" dir="2700000" algn="tl" rotWithShape="0">
                    <a:prstClr val="white">
                      <a:alpha val="40000"/>
                    </a:prstClr>
                  </a:outerShdw>
                </a:effectLst>
                <a:latin typeface="Calibri"/>
                <a:cs typeface="Arial" pitchFamily="34" charset="0"/>
              </a:rPr>
              <a:t>/12</a:t>
            </a:r>
            <a:endParaRPr lang="en-US" sz="1600" dirty="0">
              <a:solidFill>
                <a:srgbClr val="505050">
                  <a:lumMod val="50000"/>
                </a:srgbClr>
              </a:solidFill>
              <a:effectLst>
                <a:outerShdw blurRad="50800" dist="38100" dir="2700000" algn="tl" rotWithShape="0">
                  <a:prstClr val="white">
                    <a:alpha val="40000"/>
                  </a:prstClr>
                </a:outerShdw>
              </a:effectLst>
              <a:latin typeface="Calibri"/>
              <a:cs typeface="Arial" pitchFamily="34" charset="0"/>
            </a:endParaRPr>
          </a:p>
        </p:txBody>
      </p:sp>
      <p:sp>
        <p:nvSpPr>
          <p:cNvPr id="3" name="Rectangle 2"/>
          <p:cNvSpPr/>
          <p:nvPr/>
        </p:nvSpPr>
        <p:spPr bwMode="auto">
          <a:xfrm>
            <a:off x="0" y="2333837"/>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Methods</a:t>
            </a: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0" y="3797936"/>
            <a:ext cx="350837" cy="15843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Results</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0" y="5296007"/>
            <a:ext cx="350837" cy="1698518"/>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Summary</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0" y="906462"/>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Intro</a:t>
            </a:r>
          </a:p>
        </p:txBody>
      </p:sp>
      <p:graphicFrame>
        <p:nvGraphicFramePr>
          <p:cNvPr id="9" name="Table 8"/>
          <p:cNvGraphicFramePr>
            <a:graphicFrameLocks noGrp="1"/>
          </p:cNvGraphicFramePr>
          <p:nvPr>
            <p:extLst>
              <p:ext uri="{D42A27DB-BD31-4B8C-83A1-F6EECF244321}">
                <p14:modId xmlns:p14="http://schemas.microsoft.com/office/powerpoint/2010/main" val="615620076"/>
              </p:ext>
            </p:extLst>
          </p:nvPr>
        </p:nvGraphicFramePr>
        <p:xfrm>
          <a:off x="2560637" y="1692164"/>
          <a:ext cx="7476032" cy="1838323"/>
        </p:xfrm>
        <a:graphic>
          <a:graphicData uri="http://schemas.openxmlformats.org/drawingml/2006/table">
            <a:tbl>
              <a:tblPr firstRow="1" firstCol="1" bandRow="1"/>
              <a:tblGrid>
                <a:gridCol w="1721137">
                  <a:extLst>
                    <a:ext uri="{9D8B030D-6E8A-4147-A177-3AD203B41FA5}">
                      <a16:colId xmlns="" xmlns:a16="http://schemas.microsoft.com/office/drawing/2014/main" val="20000"/>
                    </a:ext>
                  </a:extLst>
                </a:gridCol>
                <a:gridCol w="959149">
                  <a:extLst>
                    <a:ext uri="{9D8B030D-6E8A-4147-A177-3AD203B41FA5}">
                      <a16:colId xmlns="" xmlns:a16="http://schemas.microsoft.com/office/drawing/2014/main" val="20003"/>
                    </a:ext>
                  </a:extLst>
                </a:gridCol>
                <a:gridCol w="959149">
                  <a:extLst>
                    <a:ext uri="{9D8B030D-6E8A-4147-A177-3AD203B41FA5}">
                      <a16:colId xmlns="" xmlns:a16="http://schemas.microsoft.com/office/drawing/2014/main" val="20004"/>
                    </a:ext>
                  </a:extLst>
                </a:gridCol>
                <a:gridCol w="959149">
                  <a:extLst>
                    <a:ext uri="{9D8B030D-6E8A-4147-A177-3AD203B41FA5}">
                      <a16:colId xmlns="" xmlns:a16="http://schemas.microsoft.com/office/drawing/2014/main" val="20005"/>
                    </a:ext>
                  </a:extLst>
                </a:gridCol>
                <a:gridCol w="892240">
                  <a:extLst>
                    <a:ext uri="{9D8B030D-6E8A-4147-A177-3AD203B41FA5}">
                      <a16:colId xmlns="" xmlns:a16="http://schemas.microsoft.com/office/drawing/2014/main" val="20006"/>
                    </a:ext>
                  </a:extLst>
                </a:gridCol>
                <a:gridCol w="1026059">
                  <a:extLst>
                    <a:ext uri="{9D8B030D-6E8A-4147-A177-3AD203B41FA5}">
                      <a16:colId xmlns="" xmlns:a16="http://schemas.microsoft.com/office/drawing/2014/main" val="20007"/>
                    </a:ext>
                  </a:extLst>
                </a:gridCol>
                <a:gridCol w="959149">
                  <a:extLst>
                    <a:ext uri="{9D8B030D-6E8A-4147-A177-3AD203B41FA5}">
                      <a16:colId xmlns="" xmlns:a16="http://schemas.microsoft.com/office/drawing/2014/main" val="20008"/>
                    </a:ext>
                  </a:extLst>
                </a:gridCol>
              </a:tblGrid>
              <a:tr h="376799">
                <a:tc>
                  <a:txBody>
                    <a:bodyPr/>
                    <a:lstStyle/>
                    <a:p>
                      <a:pPr marL="0" marR="0" algn="ctr" defTabSz="932742" rtl="0" eaLnBrk="1" fontAlgn="b" latinLnBrk="0" hangingPunct="0">
                        <a:lnSpc>
                          <a:spcPct val="100000"/>
                        </a:lnSpc>
                        <a:spcBef>
                          <a:spcPts val="0"/>
                        </a:spcBef>
                        <a:spcAft>
                          <a:spcPts val="200"/>
                        </a:spcAft>
                      </a:pPr>
                      <a:r>
                        <a:rPr lang="en-US" sz="20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 </a:t>
                      </a:r>
                    </a:p>
                  </a:txBody>
                  <a:tcPr marL="53803" marR="5380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ct val="100000"/>
                        </a:lnSpc>
                        <a:spcBef>
                          <a:spcPts val="0"/>
                        </a:spcBef>
                        <a:spcAft>
                          <a:spcPts val="200"/>
                        </a:spcAft>
                      </a:pPr>
                      <a:r>
                        <a:rPr lang="en-US" sz="20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Li3</a:t>
                      </a:r>
                    </a:p>
                  </a:txBody>
                  <a:tcPr marL="53803" marR="5380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ct val="100000"/>
                        </a:lnSpc>
                        <a:spcBef>
                          <a:spcPts val="0"/>
                        </a:spcBef>
                        <a:spcAft>
                          <a:spcPts val="200"/>
                        </a:spcAft>
                      </a:pPr>
                      <a:r>
                        <a:rPr lang="en-US" sz="20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BiLi4</a:t>
                      </a:r>
                    </a:p>
                  </a:txBody>
                  <a:tcPr marL="53803" marR="538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ct val="100000"/>
                        </a:lnSpc>
                        <a:spcBef>
                          <a:spcPts val="0"/>
                        </a:spcBef>
                        <a:spcAft>
                          <a:spcPts val="200"/>
                        </a:spcAft>
                      </a:pPr>
                      <a:r>
                        <a:rPr lang="en-US" sz="2000" b="1" kern="1200" dirty="0" smtClean="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LSqF4</a:t>
                      </a:r>
                      <a:endParaRPr lang="en-US" sz="20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803" marR="538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lvl="0" indent="0" algn="ctr" defTabSz="932742" rtl="0" eaLnBrk="1" fontAlgn="b" latinLnBrk="0" hangingPunct="0">
                        <a:lnSpc>
                          <a:spcPct val="100000"/>
                        </a:lnSpc>
                        <a:spcBef>
                          <a:spcPts val="0"/>
                        </a:spcBef>
                        <a:spcAft>
                          <a:spcPts val="200"/>
                        </a:spcAft>
                        <a:buClrTx/>
                        <a:buSzTx/>
                        <a:buFontTx/>
                        <a:buNone/>
                        <a:tabLst/>
                        <a:defRPr/>
                      </a:pPr>
                      <a:r>
                        <a:rPr lang="en-US" sz="20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WA4</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lvl="0" indent="0" algn="ctr" defTabSz="932742" rtl="0" eaLnBrk="1" fontAlgn="b" latinLnBrk="0" hangingPunct="0">
                        <a:lnSpc>
                          <a:spcPct val="100000"/>
                        </a:lnSpc>
                        <a:spcBef>
                          <a:spcPts val="0"/>
                        </a:spcBef>
                        <a:spcAft>
                          <a:spcPts val="200"/>
                        </a:spcAft>
                        <a:buClrTx/>
                        <a:buSzTx/>
                        <a:buFontTx/>
                        <a:buNone/>
                        <a:tabLst/>
                        <a:defRPr/>
                      </a:pPr>
                      <a:r>
                        <a:rPr lang="en-US" sz="2000" b="1" kern="1200" dirty="0" smtClean="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BiQ9</a:t>
                      </a:r>
                    </a:p>
                  </a:txBody>
                  <a:tcPr marL="53803" marR="538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ct val="100000"/>
                        </a:lnSpc>
                        <a:spcBef>
                          <a:spcPts val="0"/>
                        </a:spcBef>
                        <a:spcAft>
                          <a:spcPts val="200"/>
                        </a:spcAft>
                      </a:pPr>
                      <a:r>
                        <a:rPr lang="en-US" sz="2000" b="1" kern="1200" dirty="0" smtClean="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BiC16</a:t>
                      </a:r>
                      <a:endParaRPr lang="en-US" sz="20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803" marR="538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365381">
                <a:tc>
                  <a:txBody>
                    <a:bodyPr/>
                    <a:lstStyle/>
                    <a:p>
                      <a:pPr marL="0" marR="0" algn="ctr" defTabSz="932742" rtl="0" eaLnBrk="1" fontAlgn="b" latinLnBrk="0" hangingPunct="0">
                        <a:lnSpc>
                          <a:spcPct val="100000"/>
                        </a:lnSpc>
                        <a:spcBef>
                          <a:spcPts val="0"/>
                        </a:spcBef>
                        <a:spcAft>
                          <a:spcPts val="200"/>
                        </a:spcAft>
                      </a:pPr>
                      <a:r>
                        <a:rPr lang="en-US" sz="20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10m</a:t>
                      </a:r>
                    </a:p>
                  </a:txBody>
                  <a:tcPr marL="53803" marR="5380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0.88</a:t>
                      </a:r>
                    </a:p>
                  </a:txBody>
                  <a:tcPr marL="9525" marR="9525" marT="9525"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0.88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0.88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0.89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0.90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0.97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365381">
                <a:tc>
                  <a:txBody>
                    <a:bodyPr/>
                    <a:lstStyle/>
                    <a:p>
                      <a:pPr marL="0" marR="0" algn="ctr" defTabSz="932742" rtl="0" eaLnBrk="1" fontAlgn="b" latinLnBrk="0" hangingPunct="0">
                        <a:lnSpc>
                          <a:spcPct val="100000"/>
                        </a:lnSpc>
                        <a:spcBef>
                          <a:spcPts val="0"/>
                        </a:spcBef>
                        <a:spcAft>
                          <a:spcPts val="200"/>
                        </a:spcAft>
                      </a:pPr>
                      <a:r>
                        <a:rPr lang="en-US" sz="20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30m</a:t>
                      </a:r>
                    </a:p>
                  </a:txBody>
                  <a:tcPr marL="53803" marR="5380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2.10</a:t>
                      </a:r>
                    </a:p>
                  </a:txBody>
                  <a:tcPr marL="9525" marR="9525" marT="9525"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2.33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2.74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365381">
                <a:tc>
                  <a:txBody>
                    <a:bodyPr/>
                    <a:lstStyle/>
                    <a:p>
                      <a:pPr marL="0" marR="0" algn="ctr" defTabSz="932742" rtl="0" eaLnBrk="1" fontAlgn="b" latinLnBrk="0" hangingPunct="0">
                        <a:lnSpc>
                          <a:spcPct val="100000"/>
                        </a:lnSpc>
                        <a:spcBef>
                          <a:spcPts val="0"/>
                        </a:spcBef>
                        <a:spcAft>
                          <a:spcPts val="200"/>
                        </a:spcAft>
                      </a:pPr>
                      <a:r>
                        <a:rPr lang="en-US" sz="20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100m</a:t>
                      </a:r>
                    </a:p>
                  </a:txBody>
                  <a:tcPr marL="53803" marR="5380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8.34</a:t>
                      </a:r>
                    </a:p>
                  </a:txBody>
                  <a:tcPr marL="9525" marR="9525" marT="9525"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8.34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8.34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8.33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8.83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9.51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365381">
                <a:tc>
                  <a:txBody>
                    <a:bodyPr/>
                    <a:lstStyle/>
                    <a:p>
                      <a:pPr marL="0" marR="0" algn="ctr" defTabSz="932742" rtl="0" eaLnBrk="1" fontAlgn="b" latinLnBrk="0" hangingPunct="0">
                        <a:lnSpc>
                          <a:spcPct val="100000"/>
                        </a:lnSpc>
                        <a:spcBef>
                          <a:spcPts val="0"/>
                        </a:spcBef>
                        <a:spcAft>
                          <a:spcPts val="200"/>
                        </a:spcAft>
                      </a:pPr>
                      <a:r>
                        <a:rPr lang="en-US" sz="20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1000m</a:t>
                      </a:r>
                    </a:p>
                  </a:txBody>
                  <a:tcPr marL="53803" marR="5380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24.03</a:t>
                      </a:r>
                    </a:p>
                  </a:txBody>
                  <a:tcPr marL="9525" marR="9525" marT="9525" marB="0" anchor="b">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24.08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24.08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23.96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29.85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20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34.72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790530156"/>
              </p:ext>
            </p:extLst>
          </p:nvPr>
        </p:nvGraphicFramePr>
        <p:xfrm>
          <a:off x="2179637" y="4183062"/>
          <a:ext cx="9033884" cy="1620468"/>
        </p:xfrm>
        <a:graphic>
          <a:graphicData uri="http://schemas.openxmlformats.org/drawingml/2006/table">
            <a:tbl>
              <a:tblPr firstRow="1" firstCol="1" bandRow="1"/>
              <a:tblGrid>
                <a:gridCol w="1800080">
                  <a:extLst>
                    <a:ext uri="{9D8B030D-6E8A-4147-A177-3AD203B41FA5}">
                      <a16:colId xmlns="" xmlns:a16="http://schemas.microsoft.com/office/drawing/2014/main" val="20000"/>
                    </a:ext>
                  </a:extLst>
                </a:gridCol>
                <a:gridCol w="1205634">
                  <a:extLst>
                    <a:ext uri="{9D8B030D-6E8A-4147-A177-3AD203B41FA5}">
                      <a16:colId xmlns="" xmlns:a16="http://schemas.microsoft.com/office/drawing/2014/main" val="20002"/>
                    </a:ext>
                  </a:extLst>
                </a:gridCol>
                <a:gridCol w="1205634">
                  <a:extLst>
                    <a:ext uri="{9D8B030D-6E8A-4147-A177-3AD203B41FA5}">
                      <a16:colId xmlns="" xmlns:a16="http://schemas.microsoft.com/office/drawing/2014/main" val="20003"/>
                    </a:ext>
                  </a:extLst>
                </a:gridCol>
                <a:gridCol w="1205634">
                  <a:extLst>
                    <a:ext uri="{9D8B030D-6E8A-4147-A177-3AD203B41FA5}">
                      <a16:colId xmlns="" xmlns:a16="http://schemas.microsoft.com/office/drawing/2014/main" val="20004"/>
                    </a:ext>
                  </a:extLst>
                </a:gridCol>
                <a:gridCol w="1205634">
                  <a:extLst>
                    <a:ext uri="{9D8B030D-6E8A-4147-A177-3AD203B41FA5}">
                      <a16:colId xmlns="" xmlns:a16="http://schemas.microsoft.com/office/drawing/2014/main" val="20005"/>
                    </a:ext>
                  </a:extLst>
                </a:gridCol>
                <a:gridCol w="1205634">
                  <a:extLst>
                    <a:ext uri="{9D8B030D-6E8A-4147-A177-3AD203B41FA5}">
                      <a16:colId xmlns="" xmlns:a16="http://schemas.microsoft.com/office/drawing/2014/main" val="20006"/>
                    </a:ext>
                  </a:extLst>
                </a:gridCol>
                <a:gridCol w="1205634">
                  <a:extLst>
                    <a:ext uri="{9D8B030D-6E8A-4147-A177-3AD203B41FA5}">
                      <a16:colId xmlns="" xmlns:a16="http://schemas.microsoft.com/office/drawing/2014/main" val="20007"/>
                    </a:ext>
                  </a:extLst>
                </a:gridCol>
              </a:tblGrid>
              <a:tr h="523188">
                <a:tc>
                  <a:txBody>
                    <a:bodyPr/>
                    <a:lstStyle/>
                    <a:p>
                      <a:pPr marL="0" marR="0" algn="ctr" defTabSz="932742" rtl="0" eaLnBrk="1" fontAlgn="b" latinLnBrk="0" hangingPunct="0">
                        <a:lnSpc>
                          <a:spcPct val="100000"/>
                        </a:lnSpc>
                        <a:spcBef>
                          <a:spcPts val="0"/>
                        </a:spcBef>
                        <a:spcAft>
                          <a:spcPts val="200"/>
                        </a:spcAft>
                      </a:pPr>
                      <a:r>
                        <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 </a:t>
                      </a:r>
                    </a:p>
                  </a:txBody>
                  <a:tcPr marL="53803" marR="5380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ct val="100000"/>
                        </a:lnSpc>
                        <a:spcBef>
                          <a:spcPts val="0"/>
                        </a:spcBef>
                        <a:spcAft>
                          <a:spcPts val="200"/>
                        </a:spcAft>
                      </a:pPr>
                      <a:r>
                        <a:rPr lang="en-US" sz="1800" b="1" kern="1200" dirty="0" smtClean="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WA4</a:t>
                      </a:r>
                      <a:endPar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803" marR="5380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ct val="100000"/>
                        </a:lnSpc>
                        <a:spcBef>
                          <a:spcPts val="0"/>
                        </a:spcBef>
                        <a:spcAft>
                          <a:spcPts val="200"/>
                        </a:spcAft>
                      </a:pPr>
                      <a:r>
                        <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Li3</a:t>
                      </a:r>
                    </a:p>
                  </a:txBody>
                  <a:tcPr marL="53803" marR="538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ct val="100000"/>
                        </a:lnSpc>
                        <a:spcBef>
                          <a:spcPts val="0"/>
                        </a:spcBef>
                        <a:spcAft>
                          <a:spcPts val="200"/>
                        </a:spcAft>
                      </a:pPr>
                      <a:r>
                        <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BiLi4</a:t>
                      </a:r>
                    </a:p>
                  </a:txBody>
                  <a:tcPr marL="53803" marR="538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ct val="100000"/>
                        </a:lnSpc>
                        <a:spcBef>
                          <a:spcPts val="0"/>
                        </a:spcBef>
                        <a:spcAft>
                          <a:spcPts val="200"/>
                        </a:spcAft>
                      </a:pPr>
                      <a:r>
                        <a:rPr lang="en-US" sz="1800" b="1" kern="1200" dirty="0" smtClean="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LSqF4</a:t>
                      </a:r>
                      <a:endPar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803" marR="538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lvl="0" indent="0" algn="ctr" defTabSz="932742" rtl="0" eaLnBrk="1" fontAlgn="b" latinLnBrk="0" hangingPunct="0">
                        <a:lnSpc>
                          <a:spcPct val="100000"/>
                        </a:lnSpc>
                        <a:spcBef>
                          <a:spcPts val="0"/>
                        </a:spcBef>
                        <a:spcAft>
                          <a:spcPts val="200"/>
                        </a:spcAft>
                        <a:buClrTx/>
                        <a:buSzTx/>
                        <a:buFontTx/>
                        <a:buNone/>
                        <a:tabLst/>
                        <a:defRPr/>
                      </a:pPr>
                      <a:r>
                        <a:rPr lang="en-US" sz="1800" b="1" kern="1200" dirty="0" smtClean="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BiQ9</a:t>
                      </a:r>
                    </a:p>
                  </a:txBody>
                  <a:tcPr marL="53803" marR="538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ct val="100000"/>
                        </a:lnSpc>
                        <a:spcBef>
                          <a:spcPts val="0"/>
                        </a:spcBef>
                        <a:spcAft>
                          <a:spcPts val="200"/>
                        </a:spcAft>
                      </a:pPr>
                      <a:r>
                        <a:rPr lang="en-US" sz="1800" b="1" kern="1200" dirty="0" smtClean="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BiC16</a:t>
                      </a:r>
                      <a:endPar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803" marR="5380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848412">
                <a:tc>
                  <a:txBody>
                    <a:bodyPr/>
                    <a:lstStyle/>
                    <a:p>
                      <a:pPr marL="0" marR="0" algn="ctr" defTabSz="932742" rtl="0" eaLnBrk="1" fontAlgn="b" latinLnBrk="0" hangingPunct="0">
                        <a:lnSpc>
                          <a:spcPct val="100000"/>
                        </a:lnSpc>
                        <a:spcBef>
                          <a:spcPts val="0"/>
                        </a:spcBef>
                        <a:spcAft>
                          <a:spcPts val="200"/>
                        </a:spcAft>
                      </a:pPr>
                      <a:r>
                        <a:rPr lang="en-US" sz="1800" b="1" kern="1200" dirty="0" smtClean="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Run time for 20,000 sample</a:t>
                      </a:r>
                      <a:r>
                        <a:rPr lang="en-US" sz="1800" b="1" kern="1200" baseline="0" dirty="0" smtClean="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 </a:t>
                      </a:r>
                      <a:r>
                        <a:rPr lang="en-US" sz="1800" b="1" kern="1200" dirty="0" smtClean="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points (seconds)</a:t>
                      </a:r>
                      <a:endPar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53803" marR="5380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smtClean="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2.48</a:t>
                      </a:r>
                      <a:endPar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9525" marR="9525" marT="9525"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32742" rtl="0" eaLnBrk="1" fontAlgn="b" latinLnBrk="0" hangingPunct="0">
                        <a:lnSpc>
                          <a:spcPts val="1000"/>
                        </a:lnSpc>
                        <a:spcBef>
                          <a:spcPts val="0"/>
                        </a:spcBef>
                        <a:spcAft>
                          <a:spcPts val="0"/>
                        </a:spcAft>
                      </a:pPr>
                      <a:r>
                        <a:rPr lang="en-US" sz="1800" b="0" kern="1200" dirty="0" smtClean="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6.79</a:t>
                      </a:r>
                      <a:endPar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32742" rtl="0" eaLnBrk="1" fontAlgn="b" latinLnBrk="0" hangingPunct="0">
                        <a:lnSpc>
                          <a:spcPts val="1000"/>
                        </a:lnSpc>
                        <a:spcBef>
                          <a:spcPts val="0"/>
                        </a:spcBef>
                        <a:spcAft>
                          <a:spcPts val="0"/>
                        </a:spcAft>
                      </a:pPr>
                      <a:r>
                        <a:rPr lang="en-US" sz="1800" b="0" kern="1200" dirty="0" smtClean="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7.35</a:t>
                      </a:r>
                      <a:endPar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defTabSz="932742" rtl="0" eaLnBrk="1" fontAlgn="b" latinLnBrk="0" hangingPunct="0">
                        <a:lnSpc>
                          <a:spcPts val="1000"/>
                        </a:lnSpc>
                        <a:spcBef>
                          <a:spcPts val="0"/>
                        </a:spcBef>
                        <a:spcAft>
                          <a:spcPts val="0"/>
                        </a:spcAft>
                      </a:pPr>
                      <a:r>
                        <a:rPr lang="en-US" sz="1800" b="0" kern="1200" dirty="0" smtClean="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7.44</a:t>
                      </a:r>
                      <a:endPar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smtClean="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9.12</a:t>
                      </a:r>
                      <a:endPar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smtClean="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16.52</a:t>
                      </a:r>
                      <a:endPar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896960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0837" y="-7938"/>
            <a:ext cx="12085638" cy="917575"/>
          </a:xfrm>
          <a:prstGeom prst="rect">
            <a:avLst/>
          </a:prstGeom>
          <a:solidFill>
            <a:srgbClr val="0072C6"/>
          </a:solidFill>
        </p:spPr>
        <p:txBody>
          <a:bodyPr lIns="182880" rIns="274320" anchor="ctr" anchorCtr="0"/>
          <a:lstStyle/>
          <a:p>
            <a:r>
              <a:rPr lang="en-US" sz="4400" b="1" dirty="0"/>
              <a:t>Summary</a:t>
            </a:r>
            <a:endParaRPr lang="en-US" sz="2800" b="1" dirty="0"/>
          </a:p>
        </p:txBody>
      </p:sp>
      <p:sp>
        <p:nvSpPr>
          <p:cNvPr id="20" name="Subtitle 2"/>
          <p:cNvSpPr txBox="1">
            <a:spLocks/>
          </p:cNvSpPr>
          <p:nvPr/>
        </p:nvSpPr>
        <p:spPr>
          <a:xfrm>
            <a:off x="11704637" y="6631797"/>
            <a:ext cx="731838" cy="362727"/>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l" defTabSz="914400">
              <a:defRPr/>
            </a:pPr>
            <a:r>
              <a:rPr lang="en-US" sz="1600" dirty="0" smtClean="0">
                <a:solidFill>
                  <a:srgbClr val="505050">
                    <a:lumMod val="50000"/>
                  </a:srgbClr>
                </a:solidFill>
                <a:effectLst>
                  <a:outerShdw blurRad="50800" dist="38100" dir="2700000" algn="tl" rotWithShape="0">
                    <a:prstClr val="white">
                      <a:alpha val="40000"/>
                    </a:prstClr>
                  </a:outerShdw>
                </a:effectLst>
                <a:latin typeface="Calibri"/>
                <a:cs typeface="Arial" pitchFamily="34" charset="0"/>
              </a:rPr>
              <a:t>11/12</a:t>
            </a:r>
            <a:endParaRPr lang="en-US" sz="1600" dirty="0">
              <a:solidFill>
                <a:srgbClr val="505050">
                  <a:lumMod val="50000"/>
                </a:srgbClr>
              </a:solidFill>
              <a:effectLst>
                <a:outerShdw blurRad="50800" dist="38100" dir="2700000" algn="tl" rotWithShape="0">
                  <a:prstClr val="white">
                    <a:alpha val="40000"/>
                  </a:prstClr>
                </a:outerShdw>
              </a:effectLst>
              <a:latin typeface="Calibri"/>
              <a:cs typeface="Arial" pitchFamily="34" charset="0"/>
            </a:endParaRPr>
          </a:p>
        </p:txBody>
      </p:sp>
      <p:sp>
        <p:nvSpPr>
          <p:cNvPr id="3" name="Rectangle 2"/>
          <p:cNvSpPr/>
          <p:nvPr/>
        </p:nvSpPr>
        <p:spPr bwMode="auto">
          <a:xfrm>
            <a:off x="0" y="2333837"/>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Methods</a:t>
            </a: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0" y="3797936"/>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Results</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0" y="5296007"/>
            <a:ext cx="350837" cy="1698518"/>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Summary</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0" y="906462"/>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Intro</a:t>
            </a:r>
          </a:p>
        </p:txBody>
      </p:sp>
      <p:sp>
        <p:nvSpPr>
          <p:cNvPr id="9" name="Text Placeholder 4"/>
          <p:cNvSpPr>
            <a:spLocks noGrp="1"/>
          </p:cNvSpPr>
          <p:nvPr>
            <p:ph type="body" sz="quarter" idx="10"/>
          </p:nvPr>
        </p:nvSpPr>
        <p:spPr>
          <a:xfrm>
            <a:off x="579437" y="1200923"/>
            <a:ext cx="11734800" cy="5539978"/>
          </a:xfrm>
        </p:spPr>
        <p:txBody>
          <a:bodyPr/>
          <a:lstStyle/>
          <a:p>
            <a:pPr>
              <a:lnSpc>
                <a:spcPct val="100000"/>
              </a:lnSpc>
              <a:spcBef>
                <a:spcPts val="0"/>
              </a:spcBef>
              <a:spcAft>
                <a:spcPts val="1200"/>
              </a:spcAft>
            </a:pPr>
            <a:r>
              <a:rPr lang="en-US" sz="3200" dirty="0" smtClean="0">
                <a:solidFill>
                  <a:schemeClr val="bg1">
                    <a:lumMod val="50000"/>
                  </a:schemeClr>
                </a:solidFill>
                <a:latin typeface="+mn-lt"/>
              </a:rPr>
              <a:t>Cross-scale analysis of elevation estimates across resolutions shows varying amounts of error and processing speed.</a:t>
            </a:r>
          </a:p>
          <a:p>
            <a:pPr marL="457200" indent="-457200">
              <a:lnSpc>
                <a:spcPct val="100000"/>
              </a:lnSpc>
              <a:spcBef>
                <a:spcPts val="0"/>
              </a:spcBef>
              <a:spcAft>
                <a:spcPts val="1200"/>
              </a:spcAft>
              <a:buFont typeface="Arial" panose="020B0604020202020204" pitchFamily="34" charset="0"/>
              <a:buChar char="•"/>
            </a:pPr>
            <a:r>
              <a:rPr lang="en-US" sz="2800" dirty="0" smtClean="0">
                <a:solidFill>
                  <a:schemeClr val="bg1">
                    <a:lumMod val="50000"/>
                  </a:schemeClr>
                </a:solidFill>
                <a:latin typeface="+mn-lt"/>
              </a:rPr>
              <a:t>Error </a:t>
            </a:r>
            <a:r>
              <a:rPr lang="en-US" sz="2800" dirty="0">
                <a:solidFill>
                  <a:schemeClr val="bg1">
                    <a:lumMod val="50000"/>
                  </a:schemeClr>
                </a:solidFill>
                <a:latin typeface="+mn-lt"/>
              </a:rPr>
              <a:t>magnitudes vary with DEM </a:t>
            </a:r>
            <a:r>
              <a:rPr lang="en-US" sz="2800" dirty="0" smtClean="0">
                <a:solidFill>
                  <a:schemeClr val="bg1">
                    <a:lumMod val="50000"/>
                  </a:schemeClr>
                </a:solidFill>
                <a:latin typeface="+mn-lt"/>
              </a:rPr>
              <a:t>resolution and </a:t>
            </a:r>
            <a:r>
              <a:rPr lang="en-US" sz="2800" dirty="0">
                <a:solidFill>
                  <a:schemeClr val="bg1">
                    <a:lumMod val="50000"/>
                  </a:schemeClr>
                </a:solidFill>
                <a:latin typeface="+mn-lt"/>
              </a:rPr>
              <a:t>interpolation method</a:t>
            </a:r>
          </a:p>
          <a:p>
            <a:pPr marL="457200" indent="-457200">
              <a:lnSpc>
                <a:spcPct val="100000"/>
              </a:lnSpc>
              <a:spcBef>
                <a:spcPts val="0"/>
              </a:spcBef>
              <a:spcAft>
                <a:spcPts val="1200"/>
              </a:spcAft>
              <a:buFont typeface="Arial" panose="020B0604020202020204" pitchFamily="34" charset="0"/>
              <a:buChar char="•"/>
            </a:pPr>
            <a:r>
              <a:rPr lang="en-US" sz="2800" dirty="0" smtClean="0">
                <a:solidFill>
                  <a:schemeClr val="bg1">
                    <a:lumMod val="50000"/>
                  </a:schemeClr>
                </a:solidFill>
                <a:latin typeface="+mn-lt"/>
              </a:rPr>
              <a:t>General increase </a:t>
            </a:r>
            <a:r>
              <a:rPr lang="en-US" sz="2800" dirty="0">
                <a:solidFill>
                  <a:schemeClr val="bg1">
                    <a:lumMod val="50000"/>
                  </a:schemeClr>
                </a:solidFill>
                <a:latin typeface="+mn-lt"/>
              </a:rPr>
              <a:t>in the residuals at coarser </a:t>
            </a:r>
            <a:r>
              <a:rPr lang="en-US" sz="2800" dirty="0" smtClean="0">
                <a:solidFill>
                  <a:schemeClr val="bg1">
                    <a:lumMod val="50000"/>
                  </a:schemeClr>
                </a:solidFill>
                <a:latin typeface="+mn-lt"/>
              </a:rPr>
              <a:t>resolutions</a:t>
            </a:r>
          </a:p>
          <a:p>
            <a:pPr marL="457200" indent="-457200">
              <a:lnSpc>
                <a:spcPct val="100000"/>
              </a:lnSpc>
              <a:spcBef>
                <a:spcPts val="0"/>
              </a:spcBef>
              <a:spcAft>
                <a:spcPts val="1200"/>
              </a:spcAft>
              <a:buFont typeface="Arial" panose="020B0604020202020204" pitchFamily="34" charset="0"/>
              <a:buChar char="•"/>
            </a:pPr>
            <a:r>
              <a:rPr lang="en-US" sz="2800" dirty="0">
                <a:solidFill>
                  <a:schemeClr val="bg1">
                    <a:lumMod val="50000"/>
                  </a:schemeClr>
                </a:solidFill>
                <a:latin typeface="+mn-lt"/>
              </a:rPr>
              <a:t>RMSE values are </a:t>
            </a:r>
            <a:r>
              <a:rPr lang="en-US" sz="2800" dirty="0" smtClean="0">
                <a:solidFill>
                  <a:schemeClr val="bg1">
                    <a:lumMod val="50000"/>
                  </a:schemeClr>
                </a:solidFill>
                <a:latin typeface="+mn-lt"/>
              </a:rPr>
              <a:t>very close </a:t>
            </a:r>
            <a:r>
              <a:rPr lang="en-US" sz="2800" dirty="0">
                <a:solidFill>
                  <a:schemeClr val="bg1">
                    <a:lumMod val="50000"/>
                  </a:schemeClr>
                </a:solidFill>
                <a:latin typeface="+mn-lt"/>
              </a:rPr>
              <a:t>for </a:t>
            </a:r>
            <a:r>
              <a:rPr lang="en-US" sz="2800" dirty="0" smtClean="0">
                <a:solidFill>
                  <a:schemeClr val="bg1">
                    <a:lumMod val="50000"/>
                  </a:schemeClr>
                </a:solidFill>
                <a:latin typeface="+mn-lt"/>
              </a:rPr>
              <a:t>10m DEM: hard to distinguish optimal value for any single method</a:t>
            </a:r>
            <a:endParaRPr lang="en-US" sz="2800" dirty="0">
              <a:solidFill>
                <a:schemeClr val="bg1">
                  <a:lumMod val="50000"/>
                </a:schemeClr>
              </a:solidFill>
              <a:latin typeface="+mn-lt"/>
            </a:endParaRPr>
          </a:p>
          <a:p>
            <a:pPr marL="457200" indent="-457200">
              <a:lnSpc>
                <a:spcPct val="100000"/>
              </a:lnSpc>
              <a:spcBef>
                <a:spcPts val="0"/>
              </a:spcBef>
              <a:spcAft>
                <a:spcPts val="1200"/>
              </a:spcAft>
              <a:buFont typeface="Arial" panose="020B0604020202020204" pitchFamily="34" charset="0"/>
              <a:buChar char="•"/>
            </a:pPr>
            <a:r>
              <a:rPr lang="en-US" sz="2800" dirty="0" smtClean="0">
                <a:solidFill>
                  <a:schemeClr val="bg1">
                    <a:lumMod val="50000"/>
                  </a:schemeClr>
                </a:solidFill>
                <a:latin typeface="+mn-lt"/>
              </a:rPr>
              <a:t>Bi-Cubic: highest </a:t>
            </a:r>
            <a:r>
              <a:rPr lang="en-US" sz="2800" dirty="0">
                <a:solidFill>
                  <a:schemeClr val="bg1">
                    <a:lumMod val="50000"/>
                  </a:schemeClr>
                </a:solidFill>
                <a:latin typeface="+mn-lt"/>
              </a:rPr>
              <a:t>magnitude </a:t>
            </a:r>
            <a:r>
              <a:rPr lang="en-US" sz="2800" dirty="0" smtClean="0">
                <a:solidFill>
                  <a:schemeClr val="bg1">
                    <a:lumMod val="50000"/>
                  </a:schemeClr>
                </a:solidFill>
                <a:latin typeface="+mn-lt"/>
              </a:rPr>
              <a:t>errors </a:t>
            </a:r>
            <a:endParaRPr lang="en-US" sz="2800" dirty="0">
              <a:solidFill>
                <a:schemeClr val="bg1">
                  <a:lumMod val="50000"/>
                </a:schemeClr>
              </a:solidFill>
              <a:latin typeface="+mn-lt"/>
            </a:endParaRPr>
          </a:p>
          <a:p>
            <a:pPr marL="457200" indent="-457200">
              <a:lnSpc>
                <a:spcPct val="100000"/>
              </a:lnSpc>
              <a:spcBef>
                <a:spcPts val="0"/>
              </a:spcBef>
              <a:spcAft>
                <a:spcPts val="1200"/>
              </a:spcAft>
              <a:buFont typeface="Arial" panose="020B0604020202020204" pitchFamily="34" charset="0"/>
              <a:buChar char="•"/>
            </a:pPr>
            <a:r>
              <a:rPr lang="en-US" sz="2800" dirty="0" smtClean="0">
                <a:solidFill>
                  <a:schemeClr val="bg1">
                    <a:lumMod val="50000"/>
                  </a:schemeClr>
                </a:solidFill>
                <a:latin typeface="+mn-lt"/>
              </a:rPr>
              <a:t>Weighted Average</a:t>
            </a:r>
            <a:r>
              <a:rPr lang="en-US" sz="2800" dirty="0">
                <a:solidFill>
                  <a:schemeClr val="bg1">
                    <a:lumMod val="50000"/>
                  </a:schemeClr>
                </a:solidFill>
                <a:latin typeface="+mn-lt"/>
              </a:rPr>
              <a:t>, Linear, </a:t>
            </a:r>
            <a:r>
              <a:rPr lang="en-US" sz="2800" dirty="0" smtClean="0">
                <a:solidFill>
                  <a:schemeClr val="bg1">
                    <a:lumMod val="50000"/>
                  </a:schemeClr>
                </a:solidFill>
                <a:latin typeface="+mn-lt"/>
              </a:rPr>
              <a:t>Bi-Linear</a:t>
            </a:r>
            <a:r>
              <a:rPr lang="en-US" sz="2800" dirty="0">
                <a:solidFill>
                  <a:schemeClr val="bg1">
                    <a:lumMod val="50000"/>
                  </a:schemeClr>
                </a:solidFill>
                <a:latin typeface="+mn-lt"/>
              </a:rPr>
              <a:t>, and Best </a:t>
            </a:r>
            <a:r>
              <a:rPr lang="en-US" sz="2800" dirty="0" smtClean="0">
                <a:solidFill>
                  <a:schemeClr val="bg1">
                    <a:lumMod val="50000"/>
                  </a:schemeClr>
                </a:solidFill>
                <a:latin typeface="+mn-lt"/>
              </a:rPr>
              <a:t>Fit: lowest RMSE</a:t>
            </a:r>
            <a:endParaRPr lang="en-US" sz="2800" dirty="0">
              <a:solidFill>
                <a:schemeClr val="bg1">
                  <a:lumMod val="50000"/>
                </a:schemeClr>
              </a:solidFill>
              <a:latin typeface="+mn-lt"/>
            </a:endParaRPr>
          </a:p>
          <a:p>
            <a:pPr marL="457200" indent="-457200">
              <a:lnSpc>
                <a:spcPct val="100000"/>
              </a:lnSpc>
              <a:spcBef>
                <a:spcPts val="0"/>
              </a:spcBef>
              <a:spcAft>
                <a:spcPts val="1200"/>
              </a:spcAft>
              <a:buFont typeface="Arial" panose="020B0604020202020204" pitchFamily="34" charset="0"/>
              <a:buChar char="•"/>
            </a:pPr>
            <a:r>
              <a:rPr lang="en-US" sz="2800" dirty="0" smtClean="0">
                <a:solidFill>
                  <a:schemeClr val="bg1">
                    <a:lumMod val="50000"/>
                  </a:schemeClr>
                </a:solidFill>
                <a:latin typeface="+mn-lt"/>
              </a:rPr>
              <a:t>Weighted Average shows nearly lowest or lowest RMSE and fastest computations</a:t>
            </a:r>
            <a:endParaRPr lang="en-US" sz="2800" dirty="0">
              <a:solidFill>
                <a:schemeClr val="bg1">
                  <a:lumMod val="50000"/>
                </a:schemeClr>
              </a:solidFill>
              <a:latin typeface="+mn-lt"/>
            </a:endParaRPr>
          </a:p>
        </p:txBody>
      </p:sp>
    </p:spTree>
    <p:extLst>
      <p:ext uri="{BB962C8B-B14F-4D97-AF65-F5344CB8AC3E}">
        <p14:creationId xmlns:p14="http://schemas.microsoft.com/office/powerpoint/2010/main" val="2951369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0837" y="-7938"/>
            <a:ext cx="12085638" cy="917575"/>
          </a:xfrm>
          <a:prstGeom prst="rect">
            <a:avLst/>
          </a:prstGeom>
          <a:solidFill>
            <a:srgbClr val="0072C6"/>
          </a:solidFill>
        </p:spPr>
        <p:txBody>
          <a:bodyPr lIns="182880" rIns="274320" anchor="ctr" anchorCtr="0"/>
          <a:lstStyle/>
          <a:p>
            <a:r>
              <a:rPr lang="en-US" sz="4400" b="1" dirty="0" smtClean="0"/>
              <a:t>Ongoing and Future </a:t>
            </a:r>
            <a:r>
              <a:rPr lang="en-US" sz="4400" b="1" dirty="0"/>
              <a:t>Work</a:t>
            </a:r>
            <a:endParaRPr lang="en-US" sz="2800" b="1" dirty="0"/>
          </a:p>
        </p:txBody>
      </p:sp>
      <p:sp>
        <p:nvSpPr>
          <p:cNvPr id="20" name="Subtitle 2"/>
          <p:cNvSpPr txBox="1">
            <a:spLocks/>
          </p:cNvSpPr>
          <p:nvPr/>
        </p:nvSpPr>
        <p:spPr>
          <a:xfrm>
            <a:off x="11704637" y="6631797"/>
            <a:ext cx="731838" cy="362727"/>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l" defTabSz="914400">
              <a:defRPr/>
            </a:pPr>
            <a:r>
              <a:rPr lang="en-US" sz="1600" dirty="0" smtClean="0">
                <a:solidFill>
                  <a:srgbClr val="505050">
                    <a:lumMod val="50000"/>
                  </a:srgbClr>
                </a:solidFill>
                <a:effectLst>
                  <a:outerShdw blurRad="50800" dist="38100" dir="2700000" algn="tl" rotWithShape="0">
                    <a:prstClr val="white">
                      <a:alpha val="40000"/>
                    </a:prstClr>
                  </a:outerShdw>
                </a:effectLst>
                <a:latin typeface="Calibri"/>
                <a:cs typeface="Arial" pitchFamily="34" charset="0"/>
              </a:rPr>
              <a:t>12/12</a:t>
            </a:r>
            <a:endParaRPr lang="en-US" sz="1600" dirty="0">
              <a:solidFill>
                <a:srgbClr val="505050">
                  <a:lumMod val="50000"/>
                </a:srgbClr>
              </a:solidFill>
              <a:effectLst>
                <a:outerShdw blurRad="50800" dist="38100" dir="2700000" algn="tl" rotWithShape="0">
                  <a:prstClr val="white">
                    <a:alpha val="40000"/>
                  </a:prstClr>
                </a:outerShdw>
              </a:effectLst>
              <a:latin typeface="Calibri"/>
              <a:cs typeface="Arial" pitchFamily="34" charset="0"/>
            </a:endParaRPr>
          </a:p>
        </p:txBody>
      </p:sp>
      <p:sp>
        <p:nvSpPr>
          <p:cNvPr id="3" name="Rectangle 2"/>
          <p:cNvSpPr/>
          <p:nvPr/>
        </p:nvSpPr>
        <p:spPr bwMode="auto">
          <a:xfrm>
            <a:off x="0" y="2333837"/>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Methods</a:t>
            </a: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0" y="3797936"/>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Results</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0" y="5296007"/>
            <a:ext cx="350837" cy="1698518"/>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Summary</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0" y="906462"/>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Intro</a:t>
            </a:r>
          </a:p>
        </p:txBody>
      </p:sp>
      <p:sp>
        <p:nvSpPr>
          <p:cNvPr id="9" name="Text Placeholder 4"/>
          <p:cNvSpPr>
            <a:spLocks noGrp="1"/>
          </p:cNvSpPr>
          <p:nvPr>
            <p:ph type="body" sz="quarter" idx="10"/>
          </p:nvPr>
        </p:nvSpPr>
        <p:spPr>
          <a:xfrm>
            <a:off x="579437" y="1428541"/>
            <a:ext cx="11734800" cy="2646878"/>
          </a:xfrm>
        </p:spPr>
        <p:txBody>
          <a:bodyPr/>
          <a:lstStyle/>
          <a:p>
            <a:pPr marL="457200" indent="-457200">
              <a:lnSpc>
                <a:spcPct val="100000"/>
              </a:lnSpc>
              <a:spcBef>
                <a:spcPts val="0"/>
              </a:spcBef>
              <a:spcAft>
                <a:spcPts val="1200"/>
              </a:spcAft>
              <a:buFont typeface="Arial" panose="020B0604020202020204" pitchFamily="34" charset="0"/>
              <a:buChar char="•"/>
            </a:pPr>
            <a:r>
              <a:rPr lang="en-US" sz="2800" dirty="0">
                <a:solidFill>
                  <a:schemeClr val="bg1">
                    <a:lumMod val="50000"/>
                  </a:schemeClr>
                </a:solidFill>
                <a:latin typeface="+mn-lt"/>
              </a:rPr>
              <a:t>Other terrain types (Flat, Hilly, Mountainous, Uniform, </a:t>
            </a:r>
            <a:r>
              <a:rPr lang="en-US" sz="2800" dirty="0" smtClean="0">
                <a:solidFill>
                  <a:schemeClr val="bg1">
                    <a:lumMod val="50000"/>
                  </a:schemeClr>
                </a:solidFill>
                <a:latin typeface="+mn-lt"/>
              </a:rPr>
              <a:t>Non-Uniform)</a:t>
            </a:r>
          </a:p>
          <a:p>
            <a:pPr marL="457200" indent="-457200">
              <a:lnSpc>
                <a:spcPct val="100000"/>
              </a:lnSpc>
              <a:spcBef>
                <a:spcPts val="0"/>
              </a:spcBef>
              <a:spcAft>
                <a:spcPts val="1200"/>
              </a:spcAft>
              <a:buFont typeface="Arial" panose="020B0604020202020204" pitchFamily="34" charset="0"/>
              <a:buChar char="•"/>
            </a:pPr>
            <a:r>
              <a:rPr lang="en-US" sz="2800" dirty="0" smtClean="0">
                <a:solidFill>
                  <a:schemeClr val="bg1">
                    <a:lumMod val="50000"/>
                  </a:schemeClr>
                </a:solidFill>
                <a:latin typeface="+mn-lt"/>
              </a:rPr>
              <a:t>Other metrics (Distance, Area, Volume) adjusting for (Slope, Curvature)</a:t>
            </a:r>
            <a:endParaRPr lang="en-US" sz="2800" dirty="0">
              <a:solidFill>
                <a:schemeClr val="bg1">
                  <a:lumMod val="50000"/>
                </a:schemeClr>
              </a:solidFill>
              <a:latin typeface="+mn-lt"/>
            </a:endParaRPr>
          </a:p>
          <a:p>
            <a:pPr marL="457200" indent="-457200">
              <a:lnSpc>
                <a:spcPct val="100000"/>
              </a:lnSpc>
              <a:spcBef>
                <a:spcPts val="0"/>
              </a:spcBef>
              <a:spcAft>
                <a:spcPts val="1200"/>
              </a:spcAft>
              <a:buFont typeface="Arial" panose="020B0604020202020204" pitchFamily="34" charset="0"/>
              <a:buChar char="•"/>
            </a:pPr>
            <a:r>
              <a:rPr lang="en-US" sz="2800" dirty="0" smtClean="0">
                <a:solidFill>
                  <a:schemeClr val="bg1">
                    <a:lumMod val="50000"/>
                  </a:schemeClr>
                </a:solidFill>
                <a:latin typeface="+mn-lt"/>
              </a:rPr>
              <a:t>Modeling applications (Flow Accumulation, Flood inundation, Debris Flows, Earthquakes, etc.)</a:t>
            </a:r>
            <a:endParaRPr lang="en-US" sz="2800" dirty="0">
              <a:solidFill>
                <a:schemeClr val="bg1">
                  <a:lumMod val="50000"/>
                </a:schemeClr>
              </a:solidFill>
              <a:latin typeface="+mn-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4590" y="4100323"/>
            <a:ext cx="3886200" cy="2712837"/>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7042" y="4100323"/>
            <a:ext cx="4485850" cy="2830944"/>
          </a:xfrm>
          <a:prstGeom prst="rect">
            <a:avLst/>
          </a:prstGeom>
        </p:spPr>
      </p:pic>
    </p:spTree>
    <p:extLst>
      <p:ext uri="{BB962C8B-B14F-4D97-AF65-F5344CB8AC3E}">
        <p14:creationId xmlns:p14="http://schemas.microsoft.com/office/powerpoint/2010/main" val="1967455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0837" y="-7938"/>
            <a:ext cx="12085638" cy="917575"/>
          </a:xfrm>
          <a:prstGeom prst="rect">
            <a:avLst/>
          </a:prstGeom>
          <a:solidFill>
            <a:srgbClr val="0072C6"/>
          </a:solidFill>
        </p:spPr>
        <p:txBody>
          <a:bodyPr lIns="182880" rIns="274320" anchor="ctr" anchorCtr="0"/>
          <a:lstStyle/>
          <a:p>
            <a:r>
              <a:rPr lang="en-US" b="1" dirty="0">
                <a:gradFill>
                  <a:gsLst>
                    <a:gs pos="0">
                      <a:srgbClr val="FFFFFF"/>
                    </a:gs>
                    <a:gs pos="100000">
                      <a:srgbClr val="FFFFFF"/>
                    </a:gs>
                  </a:gsLst>
                  <a:lin ang="5400000" scaled="0"/>
                </a:gradFill>
              </a:rPr>
              <a:t>Introduction</a:t>
            </a:r>
            <a:endParaRPr lang="en-US" sz="6000" b="1" dirty="0"/>
          </a:p>
        </p:txBody>
      </p:sp>
      <p:sp>
        <p:nvSpPr>
          <p:cNvPr id="21" name="Text Placeholder 4"/>
          <p:cNvSpPr>
            <a:spLocks noGrp="1"/>
          </p:cNvSpPr>
          <p:nvPr>
            <p:ph type="body" sz="quarter" idx="10"/>
          </p:nvPr>
        </p:nvSpPr>
        <p:spPr>
          <a:xfrm>
            <a:off x="671706" y="5319365"/>
            <a:ext cx="4646612" cy="683264"/>
          </a:xfrm>
        </p:spPr>
        <p:txBody>
          <a:bodyPr/>
          <a:lstStyle/>
          <a:p>
            <a:r>
              <a:rPr lang="en-US" sz="3600" dirty="0" smtClean="0">
                <a:solidFill>
                  <a:schemeClr val="bg1">
                    <a:lumMod val="50000"/>
                  </a:schemeClr>
                </a:solidFill>
                <a:latin typeface="+mn-lt"/>
              </a:rPr>
              <a:t>Rigid </a:t>
            </a:r>
            <a:r>
              <a:rPr lang="en-US" sz="3600" dirty="0">
                <a:solidFill>
                  <a:schemeClr val="bg1">
                    <a:lumMod val="50000"/>
                  </a:schemeClr>
                </a:solidFill>
                <a:latin typeface="+mn-lt"/>
              </a:rPr>
              <a:t>pixel paradigm</a:t>
            </a:r>
            <a:endParaRPr lang="en-US" sz="3600" dirty="0" smtClean="0">
              <a:solidFill>
                <a:schemeClr val="bg1">
                  <a:lumMod val="50000"/>
                </a:schemeClr>
              </a:solidFill>
              <a:latin typeface="+mn-lt"/>
            </a:endParaRPr>
          </a:p>
        </p:txBody>
      </p:sp>
      <p:sp>
        <p:nvSpPr>
          <p:cNvPr id="22" name="Text Placeholder 4"/>
          <p:cNvSpPr txBox="1">
            <a:spLocks/>
          </p:cNvSpPr>
          <p:nvPr/>
        </p:nvSpPr>
        <p:spPr>
          <a:xfrm>
            <a:off x="6370637" y="5345553"/>
            <a:ext cx="6324600" cy="68326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dirty="0" smtClean="0">
                <a:solidFill>
                  <a:srgbClr val="505050">
                    <a:lumMod val="50000"/>
                  </a:srgbClr>
                </a:solidFill>
                <a:latin typeface="+mn-lt"/>
              </a:rPr>
              <a:t>Surface-adjusted </a:t>
            </a:r>
            <a:r>
              <a:rPr lang="en-US" sz="3600" dirty="0">
                <a:solidFill>
                  <a:srgbClr val="505050">
                    <a:lumMod val="50000"/>
                  </a:srgbClr>
                </a:solidFill>
                <a:latin typeface="+mn-lt"/>
              </a:rPr>
              <a:t>paradigm</a:t>
            </a:r>
            <a:endParaRPr lang="en-US" sz="3600" dirty="0" smtClean="0">
              <a:solidFill>
                <a:srgbClr val="505050">
                  <a:lumMod val="50000"/>
                </a:srgbClr>
              </a:solidFill>
              <a:latin typeface="+mn-lt"/>
            </a:endParaRPr>
          </a:p>
        </p:txBody>
      </p:sp>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7149" t="10105" r="16789" b="5064"/>
          <a:stretch/>
        </p:blipFill>
        <p:spPr>
          <a:xfrm>
            <a:off x="690203" y="1840352"/>
            <a:ext cx="4724400" cy="3505201"/>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rcRect l="8618" t="14423" r="6069" b="11316"/>
          <a:stretch/>
        </p:blipFill>
        <p:spPr>
          <a:xfrm>
            <a:off x="6241183" y="1668462"/>
            <a:ext cx="5334000" cy="3505201"/>
          </a:xfrm>
          <a:prstGeom prst="rect">
            <a:avLst/>
          </a:prstGeom>
        </p:spPr>
      </p:pic>
      <p:sp>
        <p:nvSpPr>
          <p:cNvPr id="20" name="Subtitle 2"/>
          <p:cNvSpPr txBox="1">
            <a:spLocks/>
          </p:cNvSpPr>
          <p:nvPr/>
        </p:nvSpPr>
        <p:spPr>
          <a:xfrm>
            <a:off x="11704637" y="6631797"/>
            <a:ext cx="731838" cy="362727"/>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l" defTabSz="914400">
              <a:defRPr/>
            </a:pPr>
            <a:r>
              <a:rPr lang="en-US" sz="1600" dirty="0" smtClean="0">
                <a:solidFill>
                  <a:schemeClr val="bg1">
                    <a:lumMod val="50000"/>
                  </a:schemeClr>
                </a:solidFill>
                <a:effectLst>
                  <a:outerShdw blurRad="50800" dist="38100" dir="2700000" algn="tl" rotWithShape="0">
                    <a:prstClr val="white">
                      <a:alpha val="40000"/>
                    </a:prstClr>
                  </a:outerShdw>
                </a:effectLst>
                <a:latin typeface="Calibri"/>
                <a:cs typeface="Arial" pitchFamily="34" charset="0"/>
              </a:rPr>
              <a:t>02/12</a:t>
            </a:r>
            <a:endParaRPr lang="en-US" sz="1600" dirty="0">
              <a:solidFill>
                <a:schemeClr val="bg1">
                  <a:lumMod val="50000"/>
                </a:schemeClr>
              </a:solidFill>
              <a:effectLst>
                <a:outerShdw blurRad="50800" dist="38100" dir="2700000" algn="tl" rotWithShape="0">
                  <a:prstClr val="white">
                    <a:alpha val="40000"/>
                  </a:prstClr>
                </a:outerShdw>
              </a:effectLst>
              <a:latin typeface="Calibri"/>
              <a:cs typeface="Arial" pitchFamily="34" charset="0"/>
            </a:endParaRPr>
          </a:p>
        </p:txBody>
      </p:sp>
      <p:sp>
        <p:nvSpPr>
          <p:cNvPr id="3" name="Rectangle 2"/>
          <p:cNvSpPr/>
          <p:nvPr/>
        </p:nvSpPr>
        <p:spPr bwMode="auto">
          <a:xfrm>
            <a:off x="0" y="2333837"/>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Methods</a:t>
            </a: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0" y="3797936"/>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Results</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0" y="5296007"/>
            <a:ext cx="350837" cy="1698518"/>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Summary</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0" y="906462"/>
            <a:ext cx="350837" cy="15843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Intro</a:t>
            </a:r>
          </a:p>
        </p:txBody>
      </p:sp>
    </p:spTree>
    <p:extLst>
      <p:ext uri="{BB962C8B-B14F-4D97-AF65-F5344CB8AC3E}">
        <p14:creationId xmlns:p14="http://schemas.microsoft.com/office/powerpoint/2010/main" val="2428101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0837" y="-7938"/>
            <a:ext cx="12085638" cy="917575"/>
          </a:xfrm>
          <a:prstGeom prst="rect">
            <a:avLst/>
          </a:prstGeom>
          <a:solidFill>
            <a:srgbClr val="0072C6"/>
          </a:solidFill>
        </p:spPr>
        <p:txBody>
          <a:bodyPr lIns="182880" rIns="274320" anchor="ctr" anchorCtr="0"/>
          <a:lstStyle/>
          <a:p>
            <a:r>
              <a:rPr lang="en-US" b="1" dirty="0"/>
              <a:t>Methods</a:t>
            </a:r>
          </a:p>
        </p:txBody>
      </p:sp>
      <p:sp>
        <p:nvSpPr>
          <p:cNvPr id="20" name="Subtitle 2"/>
          <p:cNvSpPr txBox="1">
            <a:spLocks/>
          </p:cNvSpPr>
          <p:nvPr/>
        </p:nvSpPr>
        <p:spPr>
          <a:xfrm>
            <a:off x="11704637" y="6631797"/>
            <a:ext cx="731838" cy="362727"/>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l" defTabSz="914400">
              <a:defRPr/>
            </a:pPr>
            <a:r>
              <a:rPr lang="en-US" sz="1600" dirty="0" smtClean="0">
                <a:solidFill>
                  <a:srgbClr val="505050">
                    <a:lumMod val="50000"/>
                  </a:srgbClr>
                </a:solidFill>
                <a:effectLst>
                  <a:outerShdw blurRad="50800" dist="38100" dir="2700000" algn="tl" rotWithShape="0">
                    <a:prstClr val="white">
                      <a:alpha val="40000"/>
                    </a:prstClr>
                  </a:outerShdw>
                </a:effectLst>
                <a:latin typeface="Calibri"/>
                <a:cs typeface="Arial" pitchFamily="34" charset="0"/>
              </a:rPr>
              <a:t>03/12</a:t>
            </a:r>
            <a:endParaRPr lang="en-US" sz="1600" dirty="0">
              <a:solidFill>
                <a:srgbClr val="505050">
                  <a:lumMod val="50000"/>
                </a:srgbClr>
              </a:solidFill>
              <a:effectLst>
                <a:outerShdw blurRad="50800" dist="38100" dir="2700000" algn="tl" rotWithShape="0">
                  <a:prstClr val="white">
                    <a:alpha val="40000"/>
                  </a:prstClr>
                </a:outerShdw>
              </a:effectLst>
              <a:latin typeface="Calibri"/>
              <a:cs typeface="Arial" pitchFamily="34" charset="0"/>
            </a:endParaRPr>
          </a:p>
        </p:txBody>
      </p:sp>
      <p:sp>
        <p:nvSpPr>
          <p:cNvPr id="3" name="Rectangle 2"/>
          <p:cNvSpPr/>
          <p:nvPr/>
        </p:nvSpPr>
        <p:spPr bwMode="auto">
          <a:xfrm>
            <a:off x="0" y="2333837"/>
            <a:ext cx="350837" cy="15843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Methods</a:t>
            </a: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0" y="3797936"/>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Results</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0" y="5296007"/>
            <a:ext cx="350837" cy="1698518"/>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Summary</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0" y="906462"/>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Intro</a:t>
            </a:r>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9234" r="38759" b="25511"/>
          <a:stretch/>
        </p:blipFill>
        <p:spPr>
          <a:xfrm>
            <a:off x="7437111" y="2049462"/>
            <a:ext cx="4663440" cy="3907982"/>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1758" r="8701"/>
          <a:stretch/>
        </p:blipFill>
        <p:spPr>
          <a:xfrm>
            <a:off x="907256" y="1744662"/>
            <a:ext cx="6070932" cy="4465638"/>
          </a:xfrm>
          <a:prstGeom prst="rect">
            <a:avLst/>
          </a:prstGeom>
        </p:spPr>
      </p:pic>
    </p:spTree>
    <p:extLst>
      <p:ext uri="{BB962C8B-B14F-4D97-AF65-F5344CB8AC3E}">
        <p14:creationId xmlns:p14="http://schemas.microsoft.com/office/powerpoint/2010/main" val="2664052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0837" y="-7938"/>
            <a:ext cx="12085638" cy="917575"/>
          </a:xfrm>
          <a:prstGeom prst="rect">
            <a:avLst/>
          </a:prstGeom>
          <a:solidFill>
            <a:srgbClr val="0072C6"/>
          </a:solidFill>
        </p:spPr>
        <p:txBody>
          <a:bodyPr lIns="182880" rIns="274320" anchor="ctr" anchorCtr="0"/>
          <a:lstStyle/>
          <a:p>
            <a:r>
              <a:rPr lang="en-US" b="1" dirty="0"/>
              <a:t>Methods: Contiguity Configurations</a:t>
            </a:r>
          </a:p>
        </p:txBody>
      </p:sp>
      <p:sp>
        <p:nvSpPr>
          <p:cNvPr id="20" name="Subtitle 2"/>
          <p:cNvSpPr txBox="1">
            <a:spLocks/>
          </p:cNvSpPr>
          <p:nvPr/>
        </p:nvSpPr>
        <p:spPr>
          <a:xfrm>
            <a:off x="11704637" y="6631797"/>
            <a:ext cx="731838" cy="362727"/>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l" defTabSz="914400">
              <a:defRPr/>
            </a:pPr>
            <a:r>
              <a:rPr lang="en-US" sz="1600" dirty="0" smtClean="0">
                <a:solidFill>
                  <a:srgbClr val="505050">
                    <a:lumMod val="50000"/>
                  </a:srgbClr>
                </a:solidFill>
                <a:effectLst>
                  <a:outerShdw blurRad="50800" dist="38100" dir="2700000" algn="tl" rotWithShape="0">
                    <a:prstClr val="white">
                      <a:alpha val="40000"/>
                    </a:prstClr>
                  </a:outerShdw>
                </a:effectLst>
                <a:latin typeface="Calibri"/>
                <a:cs typeface="Arial" pitchFamily="34" charset="0"/>
              </a:rPr>
              <a:t>04/12</a:t>
            </a:r>
            <a:endParaRPr lang="en-US" sz="1600" dirty="0">
              <a:solidFill>
                <a:srgbClr val="505050">
                  <a:lumMod val="50000"/>
                </a:srgbClr>
              </a:solidFill>
              <a:effectLst>
                <a:outerShdw blurRad="50800" dist="38100" dir="2700000" algn="tl" rotWithShape="0">
                  <a:prstClr val="white">
                    <a:alpha val="40000"/>
                  </a:prstClr>
                </a:outerShdw>
              </a:effectLst>
              <a:latin typeface="Calibri"/>
              <a:cs typeface="Arial" pitchFamily="34" charset="0"/>
            </a:endParaRPr>
          </a:p>
        </p:txBody>
      </p:sp>
      <p:sp>
        <p:nvSpPr>
          <p:cNvPr id="3" name="Rectangle 2"/>
          <p:cNvSpPr/>
          <p:nvPr/>
        </p:nvSpPr>
        <p:spPr bwMode="auto">
          <a:xfrm>
            <a:off x="0" y="2333837"/>
            <a:ext cx="350837" cy="15843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Methods</a:t>
            </a: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0" y="3797936"/>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Results</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0" y="5296007"/>
            <a:ext cx="350837" cy="1698518"/>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Summary</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0" y="906462"/>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Intro</a:t>
            </a: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24242" r="24242"/>
          <a:stretch/>
        </p:blipFill>
        <p:spPr>
          <a:xfrm>
            <a:off x="1123275" y="1150240"/>
            <a:ext cx="2103120" cy="2094421"/>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23637" r="24091"/>
          <a:stretch/>
        </p:blipFill>
        <p:spPr>
          <a:xfrm>
            <a:off x="3790275" y="1150240"/>
            <a:ext cx="2103120" cy="2064067"/>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23943" r="24542"/>
          <a:stretch/>
        </p:blipFill>
        <p:spPr>
          <a:xfrm>
            <a:off x="6457275" y="1135062"/>
            <a:ext cx="2103120" cy="2094421"/>
          </a:xfrm>
          <a:prstGeom prst="rect">
            <a:avLst/>
          </a:prstGeom>
        </p:spPr>
      </p:pic>
      <p:pic>
        <p:nvPicPr>
          <p:cNvPr id="17" name="Picture 16"/>
          <p:cNvPicPr>
            <a:picLocks noChangeAspect="1"/>
          </p:cNvPicPr>
          <p:nvPr/>
        </p:nvPicPr>
        <p:blipFill rotWithShape="1">
          <a:blip r:embed="rId6">
            <a:extLst>
              <a:ext uri="{28A0092B-C50C-407E-A947-70E740481C1C}">
                <a14:useLocalDpi xmlns:a14="http://schemas.microsoft.com/office/drawing/2010/main" val="0"/>
              </a:ext>
            </a:extLst>
          </a:blip>
          <a:srcRect l="23943" r="24542"/>
          <a:stretch/>
        </p:blipFill>
        <p:spPr>
          <a:xfrm>
            <a:off x="9123929" y="1142302"/>
            <a:ext cx="2103120" cy="2094421"/>
          </a:xfrm>
          <a:prstGeom prst="rect">
            <a:avLst/>
          </a:prstGeom>
        </p:spPr>
      </p:pic>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23943" r="24542"/>
          <a:stretch/>
        </p:blipFill>
        <p:spPr>
          <a:xfrm>
            <a:off x="1112837" y="4106862"/>
            <a:ext cx="2103120" cy="2094421"/>
          </a:xfrm>
          <a:prstGeom prst="rect">
            <a:avLst/>
          </a:prstGeom>
        </p:spPr>
      </p:pic>
      <p:pic>
        <p:nvPicPr>
          <p:cNvPr id="19" name="Picture 18"/>
          <p:cNvPicPr>
            <a:picLocks noChangeAspect="1"/>
          </p:cNvPicPr>
          <p:nvPr/>
        </p:nvPicPr>
        <p:blipFill rotWithShape="1">
          <a:blip r:embed="rId8">
            <a:extLst>
              <a:ext uri="{28A0092B-C50C-407E-A947-70E740481C1C}">
                <a14:useLocalDpi xmlns:a14="http://schemas.microsoft.com/office/drawing/2010/main" val="0"/>
              </a:ext>
            </a:extLst>
          </a:blip>
          <a:srcRect l="23943" r="24542"/>
          <a:stretch/>
        </p:blipFill>
        <p:spPr>
          <a:xfrm>
            <a:off x="3779837" y="4106861"/>
            <a:ext cx="2103120" cy="2094421"/>
          </a:xfrm>
          <a:prstGeom prst="rect">
            <a:avLst/>
          </a:prstGeom>
        </p:spPr>
      </p:pic>
      <p:pic>
        <p:nvPicPr>
          <p:cNvPr id="21" name="Picture 20"/>
          <p:cNvPicPr>
            <a:picLocks noChangeAspect="1"/>
          </p:cNvPicPr>
          <p:nvPr/>
        </p:nvPicPr>
        <p:blipFill rotWithShape="1">
          <a:blip r:embed="rId9">
            <a:extLst>
              <a:ext uri="{28A0092B-C50C-407E-A947-70E740481C1C}">
                <a14:useLocalDpi xmlns:a14="http://schemas.microsoft.com/office/drawing/2010/main" val="0"/>
              </a:ext>
            </a:extLst>
          </a:blip>
          <a:srcRect l="24700" r="24542"/>
          <a:stretch/>
        </p:blipFill>
        <p:spPr>
          <a:xfrm>
            <a:off x="6446837" y="4041160"/>
            <a:ext cx="2103120" cy="2125681"/>
          </a:xfrm>
          <a:prstGeom prst="rect">
            <a:avLst/>
          </a:prstGeom>
        </p:spPr>
      </p:pic>
      <p:pic>
        <p:nvPicPr>
          <p:cNvPr id="22" name="Picture 21"/>
          <p:cNvPicPr>
            <a:picLocks noChangeAspect="1"/>
          </p:cNvPicPr>
          <p:nvPr/>
        </p:nvPicPr>
        <p:blipFill rotWithShape="1">
          <a:blip r:embed="rId10">
            <a:extLst>
              <a:ext uri="{28A0092B-C50C-407E-A947-70E740481C1C}">
                <a14:useLocalDpi xmlns:a14="http://schemas.microsoft.com/office/drawing/2010/main" val="0"/>
              </a:ext>
            </a:extLst>
          </a:blip>
          <a:srcRect l="23943" r="24542"/>
          <a:stretch/>
        </p:blipFill>
        <p:spPr>
          <a:xfrm>
            <a:off x="9142963" y="4056789"/>
            <a:ext cx="2103120" cy="2094421"/>
          </a:xfrm>
          <a:prstGeom prst="rect">
            <a:avLst/>
          </a:prstGeom>
        </p:spPr>
      </p:pic>
      <p:sp>
        <p:nvSpPr>
          <p:cNvPr id="23" name="Text Placeholder 4"/>
          <p:cNvSpPr>
            <a:spLocks noGrp="1"/>
          </p:cNvSpPr>
          <p:nvPr>
            <p:ph type="body" sz="quarter" idx="10"/>
          </p:nvPr>
        </p:nvSpPr>
        <p:spPr>
          <a:xfrm>
            <a:off x="1129057" y="6337234"/>
            <a:ext cx="2650780" cy="495007"/>
          </a:xfrm>
        </p:spPr>
        <p:txBody>
          <a:bodyPr/>
          <a:lstStyle/>
          <a:p>
            <a:r>
              <a:rPr lang="en-US" sz="2200" b="1" dirty="0" smtClean="0">
                <a:solidFill>
                  <a:schemeClr val="bg1">
                    <a:lumMod val="50000"/>
                  </a:schemeClr>
                </a:solidFill>
              </a:rPr>
              <a:t>Bi-Quadratic (9)</a:t>
            </a:r>
          </a:p>
        </p:txBody>
      </p:sp>
      <p:sp>
        <p:nvSpPr>
          <p:cNvPr id="24" name="Text Placeholder 4"/>
          <p:cNvSpPr txBox="1">
            <a:spLocks/>
          </p:cNvSpPr>
          <p:nvPr/>
        </p:nvSpPr>
        <p:spPr>
          <a:xfrm>
            <a:off x="4201755" y="3245932"/>
            <a:ext cx="1691639" cy="49500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b="1" dirty="0" smtClean="0">
                <a:solidFill>
                  <a:schemeClr val="bg1">
                    <a:lumMod val="50000"/>
                  </a:schemeClr>
                </a:solidFill>
              </a:rPr>
              <a:t>Linear (3)</a:t>
            </a:r>
            <a:endParaRPr lang="en-US" sz="2200" b="1" dirty="0">
              <a:solidFill>
                <a:schemeClr val="bg1">
                  <a:lumMod val="50000"/>
                </a:schemeClr>
              </a:solidFill>
            </a:endParaRPr>
          </a:p>
        </p:txBody>
      </p:sp>
      <p:sp>
        <p:nvSpPr>
          <p:cNvPr id="25" name="Text Placeholder 4"/>
          <p:cNvSpPr txBox="1">
            <a:spLocks/>
          </p:cNvSpPr>
          <p:nvPr/>
        </p:nvSpPr>
        <p:spPr>
          <a:xfrm>
            <a:off x="6642877" y="3236023"/>
            <a:ext cx="2057400" cy="49500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b="1" dirty="0" smtClean="0">
                <a:solidFill>
                  <a:schemeClr val="bg1">
                    <a:lumMod val="50000"/>
                  </a:schemeClr>
                </a:solidFill>
              </a:rPr>
              <a:t>Bi-Linear (4)</a:t>
            </a:r>
            <a:endParaRPr lang="en-US" sz="2200" b="1" dirty="0">
              <a:solidFill>
                <a:schemeClr val="bg1">
                  <a:lumMod val="50000"/>
                </a:schemeClr>
              </a:solidFill>
            </a:endParaRPr>
          </a:p>
        </p:txBody>
      </p:sp>
      <p:sp>
        <p:nvSpPr>
          <p:cNvPr id="26" name="Text Placeholder 4"/>
          <p:cNvSpPr txBox="1">
            <a:spLocks/>
          </p:cNvSpPr>
          <p:nvPr/>
        </p:nvSpPr>
        <p:spPr>
          <a:xfrm>
            <a:off x="9971233" y="3229483"/>
            <a:ext cx="408511" cy="84946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smtClean="0">
                <a:solidFill>
                  <a:schemeClr val="bg1">
                    <a:lumMod val="50000"/>
                  </a:schemeClr>
                </a:solidFill>
              </a:rPr>
              <a:t>5. </a:t>
            </a:r>
            <a:endParaRPr lang="en-US" sz="2400" b="1" dirty="0">
              <a:solidFill>
                <a:schemeClr val="bg1">
                  <a:lumMod val="50000"/>
                </a:schemeClr>
              </a:solidFill>
            </a:endParaRPr>
          </a:p>
        </p:txBody>
      </p:sp>
      <p:sp>
        <p:nvSpPr>
          <p:cNvPr id="27" name="Text Placeholder 4"/>
          <p:cNvSpPr txBox="1">
            <a:spLocks/>
          </p:cNvSpPr>
          <p:nvPr/>
        </p:nvSpPr>
        <p:spPr>
          <a:xfrm>
            <a:off x="731837" y="3246720"/>
            <a:ext cx="3093719" cy="495007"/>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b="1" dirty="0" smtClean="0">
                <a:solidFill>
                  <a:schemeClr val="bg1">
                    <a:lumMod val="50000"/>
                  </a:schemeClr>
                </a:solidFill>
              </a:rPr>
              <a:t>Nearest Neighbor (1)</a:t>
            </a:r>
            <a:endParaRPr lang="en-US" sz="2200" b="1" dirty="0">
              <a:solidFill>
                <a:schemeClr val="bg1">
                  <a:lumMod val="50000"/>
                </a:schemeClr>
              </a:solidFill>
            </a:endParaRPr>
          </a:p>
        </p:txBody>
      </p:sp>
      <p:sp>
        <p:nvSpPr>
          <p:cNvPr id="28" name="Text Placeholder 4"/>
          <p:cNvSpPr txBox="1">
            <a:spLocks/>
          </p:cNvSpPr>
          <p:nvPr/>
        </p:nvSpPr>
        <p:spPr>
          <a:xfrm>
            <a:off x="4061777" y="6337232"/>
            <a:ext cx="2308860" cy="5170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smtClean="0">
                <a:solidFill>
                  <a:schemeClr val="bg1">
                    <a:lumMod val="50000"/>
                  </a:schemeClr>
                </a:solidFill>
              </a:rPr>
              <a:t>Bi-Cubic (16</a:t>
            </a:r>
            <a:r>
              <a:rPr lang="en-US" sz="2400" b="1" dirty="0">
                <a:solidFill>
                  <a:schemeClr val="bg1">
                    <a:lumMod val="50000"/>
                  </a:schemeClr>
                </a:solidFill>
              </a:rPr>
              <a:t>)</a:t>
            </a:r>
            <a:endParaRPr lang="en-US" sz="2400" b="1" dirty="0" smtClean="0">
              <a:solidFill>
                <a:schemeClr val="bg1">
                  <a:lumMod val="50000"/>
                </a:schemeClr>
              </a:solidFill>
            </a:endParaRPr>
          </a:p>
        </p:txBody>
      </p:sp>
      <p:sp>
        <p:nvSpPr>
          <p:cNvPr id="29" name="Text Placeholder 4"/>
          <p:cNvSpPr txBox="1">
            <a:spLocks/>
          </p:cNvSpPr>
          <p:nvPr/>
        </p:nvSpPr>
        <p:spPr>
          <a:xfrm>
            <a:off x="7208837" y="6337231"/>
            <a:ext cx="990945" cy="5170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smtClean="0">
                <a:solidFill>
                  <a:schemeClr val="bg1">
                    <a:lumMod val="50000"/>
                  </a:schemeClr>
                </a:solidFill>
              </a:rPr>
              <a:t>17</a:t>
            </a:r>
            <a:endParaRPr lang="en-US" sz="2000" b="1" dirty="0">
              <a:solidFill>
                <a:schemeClr val="bg1">
                  <a:lumMod val="50000"/>
                </a:schemeClr>
              </a:solidFill>
            </a:endParaRPr>
          </a:p>
        </p:txBody>
      </p:sp>
      <p:sp>
        <p:nvSpPr>
          <p:cNvPr id="30" name="Text Placeholder 4"/>
          <p:cNvSpPr txBox="1">
            <a:spLocks/>
          </p:cNvSpPr>
          <p:nvPr/>
        </p:nvSpPr>
        <p:spPr>
          <a:xfrm>
            <a:off x="10028237" y="6296095"/>
            <a:ext cx="990945" cy="5170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smtClean="0">
                <a:solidFill>
                  <a:schemeClr val="bg1">
                    <a:lumMod val="50000"/>
                  </a:schemeClr>
                </a:solidFill>
              </a:rPr>
              <a:t>25</a:t>
            </a:r>
            <a:endParaRPr lang="en-US" sz="2000" b="1" dirty="0" smtClean="0">
              <a:solidFill>
                <a:schemeClr val="bg1">
                  <a:lumMod val="50000"/>
                </a:schemeClr>
              </a:solidFill>
            </a:endParaRPr>
          </a:p>
        </p:txBody>
      </p:sp>
      <p:sp>
        <p:nvSpPr>
          <p:cNvPr id="31" name="5-Point Star 30"/>
          <p:cNvSpPr/>
          <p:nvPr/>
        </p:nvSpPr>
        <p:spPr bwMode="auto">
          <a:xfrm>
            <a:off x="4653192" y="2087943"/>
            <a:ext cx="152400" cy="94329"/>
          </a:xfrm>
          <a:prstGeom prst="star5">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bg1">
                  <a:lumMod val="50000"/>
                </a:schemeClr>
              </a:solidFill>
            </a:endParaRPr>
          </a:p>
        </p:txBody>
      </p:sp>
      <p:sp>
        <p:nvSpPr>
          <p:cNvPr id="32" name="5-Point Star 31"/>
          <p:cNvSpPr/>
          <p:nvPr/>
        </p:nvSpPr>
        <p:spPr bwMode="auto">
          <a:xfrm>
            <a:off x="4642754" y="5056834"/>
            <a:ext cx="152400" cy="94329"/>
          </a:xfrm>
          <a:prstGeom prst="star5">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bg1">
                  <a:lumMod val="50000"/>
                </a:schemeClr>
              </a:solidFill>
            </a:endParaRPr>
          </a:p>
        </p:txBody>
      </p:sp>
      <p:sp>
        <p:nvSpPr>
          <p:cNvPr id="33" name="5-Point Star 32"/>
          <p:cNvSpPr/>
          <p:nvPr/>
        </p:nvSpPr>
        <p:spPr bwMode="auto">
          <a:xfrm>
            <a:off x="7331506" y="2087942"/>
            <a:ext cx="152400" cy="94329"/>
          </a:xfrm>
          <a:prstGeom prst="star5">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bg1">
                  <a:lumMod val="50000"/>
                </a:schemeClr>
              </a:solidFill>
            </a:endParaRPr>
          </a:p>
        </p:txBody>
      </p:sp>
    </p:spTree>
    <p:extLst>
      <p:ext uri="{BB962C8B-B14F-4D97-AF65-F5344CB8AC3E}">
        <p14:creationId xmlns:p14="http://schemas.microsoft.com/office/powerpoint/2010/main" val="4262930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0837" y="-7938"/>
            <a:ext cx="12085638" cy="917575"/>
          </a:xfrm>
          <a:prstGeom prst="rect">
            <a:avLst/>
          </a:prstGeom>
          <a:solidFill>
            <a:srgbClr val="0072C6"/>
          </a:solidFill>
        </p:spPr>
        <p:txBody>
          <a:bodyPr lIns="182880" rIns="274320" anchor="ctr" anchorCtr="0"/>
          <a:lstStyle/>
          <a:p>
            <a:r>
              <a:rPr lang="en-US" sz="4800" b="1" dirty="0" smtClean="0"/>
              <a:t>Methods</a:t>
            </a:r>
            <a:r>
              <a:rPr lang="en-US" sz="4800" b="1" dirty="0" smtClean="0">
                <a:gradFill>
                  <a:gsLst>
                    <a:gs pos="0">
                      <a:srgbClr val="FFFFFF"/>
                    </a:gs>
                    <a:gs pos="100000">
                      <a:srgbClr val="FFFFFF"/>
                    </a:gs>
                  </a:gsLst>
                  <a:lin ang="5400000" scaled="0"/>
                </a:gradFill>
              </a:rPr>
              <a:t>: </a:t>
            </a:r>
            <a:r>
              <a:rPr lang="en-US" sz="4800" b="1" dirty="0">
                <a:gradFill>
                  <a:gsLst>
                    <a:gs pos="0">
                      <a:srgbClr val="FFFFFF"/>
                    </a:gs>
                    <a:gs pos="100000">
                      <a:srgbClr val="FFFFFF"/>
                    </a:gs>
                  </a:gsLst>
                  <a:lin ang="5400000" scaled="0"/>
                </a:gradFill>
              </a:rPr>
              <a:t>Data Sets and Study Areas</a:t>
            </a:r>
            <a:endParaRPr lang="en-US" sz="4800" b="1" dirty="0"/>
          </a:p>
        </p:txBody>
      </p:sp>
      <p:sp>
        <p:nvSpPr>
          <p:cNvPr id="20" name="Subtitle 2"/>
          <p:cNvSpPr txBox="1">
            <a:spLocks/>
          </p:cNvSpPr>
          <p:nvPr/>
        </p:nvSpPr>
        <p:spPr>
          <a:xfrm>
            <a:off x="11704637" y="6631797"/>
            <a:ext cx="731838" cy="362727"/>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l" defTabSz="914400">
              <a:defRPr/>
            </a:pPr>
            <a:r>
              <a:rPr lang="en-US" sz="1600" dirty="0" smtClean="0">
                <a:solidFill>
                  <a:srgbClr val="505050">
                    <a:lumMod val="50000"/>
                  </a:srgbClr>
                </a:solidFill>
                <a:effectLst>
                  <a:outerShdw blurRad="50800" dist="38100" dir="2700000" algn="tl" rotWithShape="0">
                    <a:prstClr val="white">
                      <a:alpha val="40000"/>
                    </a:prstClr>
                  </a:outerShdw>
                </a:effectLst>
                <a:latin typeface="Calibri"/>
                <a:cs typeface="Arial" pitchFamily="34" charset="0"/>
              </a:rPr>
              <a:t>05/12</a:t>
            </a:r>
            <a:endParaRPr lang="en-US" sz="1600" dirty="0">
              <a:solidFill>
                <a:srgbClr val="505050">
                  <a:lumMod val="50000"/>
                </a:srgbClr>
              </a:solidFill>
              <a:effectLst>
                <a:outerShdw blurRad="50800" dist="38100" dir="2700000" algn="tl" rotWithShape="0">
                  <a:prstClr val="white">
                    <a:alpha val="40000"/>
                  </a:prstClr>
                </a:outerShdw>
              </a:effectLst>
              <a:latin typeface="Calibri"/>
              <a:cs typeface="Arial" pitchFamily="34" charset="0"/>
            </a:endParaRPr>
          </a:p>
        </p:txBody>
      </p:sp>
      <p:sp>
        <p:nvSpPr>
          <p:cNvPr id="3" name="Rectangle 2"/>
          <p:cNvSpPr/>
          <p:nvPr/>
        </p:nvSpPr>
        <p:spPr bwMode="auto">
          <a:xfrm>
            <a:off x="0" y="2333837"/>
            <a:ext cx="350837" cy="15843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Methods</a:t>
            </a: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0" y="3797936"/>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Results</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0" y="5296007"/>
            <a:ext cx="350837" cy="1698518"/>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Summary</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0" y="906462"/>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Intro</a:t>
            </a: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1170374" y="1307118"/>
            <a:ext cx="10439400" cy="5222087"/>
          </a:xfrm>
          <a:prstGeom prst="rect">
            <a:avLst/>
          </a:prstGeom>
        </p:spPr>
      </p:pic>
    </p:spTree>
    <p:extLst>
      <p:ext uri="{BB962C8B-B14F-4D97-AF65-F5344CB8AC3E}">
        <p14:creationId xmlns:p14="http://schemas.microsoft.com/office/powerpoint/2010/main" val="8395568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0837" y="-7938"/>
            <a:ext cx="12085638" cy="917575"/>
          </a:xfrm>
          <a:prstGeom prst="rect">
            <a:avLst/>
          </a:prstGeom>
          <a:solidFill>
            <a:srgbClr val="0072C6"/>
          </a:solidFill>
        </p:spPr>
        <p:txBody>
          <a:bodyPr lIns="182880" rIns="274320" anchor="ctr" anchorCtr="0"/>
          <a:lstStyle/>
          <a:p>
            <a:r>
              <a:rPr lang="en-US" b="1" dirty="0"/>
              <a:t>Methods: Workflow and Processing</a:t>
            </a:r>
          </a:p>
        </p:txBody>
      </p:sp>
      <p:sp>
        <p:nvSpPr>
          <p:cNvPr id="20" name="Subtitle 2"/>
          <p:cNvSpPr txBox="1">
            <a:spLocks/>
          </p:cNvSpPr>
          <p:nvPr/>
        </p:nvSpPr>
        <p:spPr>
          <a:xfrm>
            <a:off x="11704637" y="6655489"/>
            <a:ext cx="731838" cy="362727"/>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l" defTabSz="914400">
              <a:defRPr/>
            </a:pPr>
            <a:r>
              <a:rPr lang="en-US" sz="1600" dirty="0" smtClean="0">
                <a:solidFill>
                  <a:srgbClr val="505050">
                    <a:lumMod val="50000"/>
                  </a:srgbClr>
                </a:solidFill>
                <a:effectLst>
                  <a:outerShdw blurRad="50800" dist="38100" dir="2700000" algn="tl" rotWithShape="0">
                    <a:prstClr val="white">
                      <a:alpha val="40000"/>
                    </a:prstClr>
                  </a:outerShdw>
                </a:effectLst>
                <a:latin typeface="Calibri"/>
                <a:cs typeface="Arial" pitchFamily="34" charset="0"/>
              </a:rPr>
              <a:t>06/12</a:t>
            </a:r>
            <a:endParaRPr lang="en-US" sz="1600" dirty="0">
              <a:solidFill>
                <a:srgbClr val="505050">
                  <a:lumMod val="50000"/>
                </a:srgbClr>
              </a:solidFill>
              <a:effectLst>
                <a:outerShdw blurRad="50800" dist="38100" dir="2700000" algn="tl" rotWithShape="0">
                  <a:prstClr val="white">
                    <a:alpha val="40000"/>
                  </a:prstClr>
                </a:outerShdw>
              </a:effectLst>
              <a:latin typeface="Calibri"/>
              <a:cs typeface="Arial" pitchFamily="34" charset="0"/>
            </a:endParaRPr>
          </a:p>
        </p:txBody>
      </p:sp>
      <p:sp>
        <p:nvSpPr>
          <p:cNvPr id="3" name="Rectangle 2"/>
          <p:cNvSpPr/>
          <p:nvPr/>
        </p:nvSpPr>
        <p:spPr bwMode="auto">
          <a:xfrm>
            <a:off x="0" y="2333837"/>
            <a:ext cx="350837" cy="15843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Methods</a:t>
            </a: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0" y="3797936"/>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Results</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0" y="5296007"/>
            <a:ext cx="350837" cy="1698518"/>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Summary</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0" y="906462"/>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Intro</a:t>
            </a:r>
          </a:p>
        </p:txBody>
      </p:sp>
      <p:grpSp>
        <p:nvGrpSpPr>
          <p:cNvPr id="13" name="Group 12"/>
          <p:cNvGrpSpPr/>
          <p:nvPr/>
        </p:nvGrpSpPr>
        <p:grpSpPr>
          <a:xfrm>
            <a:off x="534810" y="1117253"/>
            <a:ext cx="11703227" cy="760998"/>
            <a:chOff x="709787" y="1562100"/>
            <a:chExt cx="7727604" cy="1244600"/>
          </a:xfrm>
        </p:grpSpPr>
        <p:sp>
          <p:nvSpPr>
            <p:cNvPr id="15" name="Rectangle 5"/>
            <p:cNvSpPr>
              <a:spLocks noChangeArrowheads="1"/>
            </p:cNvSpPr>
            <p:nvPr/>
          </p:nvSpPr>
          <p:spPr bwMode="auto">
            <a:xfrm>
              <a:off x="709787" y="1562100"/>
              <a:ext cx="7727604" cy="1244600"/>
            </a:xfrm>
            <a:prstGeom prst="rect">
              <a:avLst/>
            </a:prstGeom>
            <a:noFill/>
            <a:ln w="28575">
              <a:solidFill>
                <a:schemeClr val="accent1"/>
              </a:solidFill>
            </a:ln>
          </p:spPr>
          <p:txBody>
            <a:bodyPr vert="horz" wrap="square" lIns="91440" tIns="45720" rIns="91440" bIns="45720" numCol="1" anchor="t" anchorCtr="0" compatLnSpc="1">
              <a:prstTxWarp prst="textNoShape">
                <a:avLst/>
              </a:prstTxWarp>
            </a:bodyPr>
            <a:lstStyle/>
            <a:p>
              <a:endParaRPr lang="en-US">
                <a:ln>
                  <a:solidFill>
                    <a:sysClr val="windowText" lastClr="000000"/>
                  </a:solidFill>
                </a:ln>
                <a:solidFill>
                  <a:srgbClr val="505050">
                    <a:lumMod val="50000"/>
                  </a:srgbClr>
                </a:solidFill>
              </a:endParaRPr>
            </a:p>
          </p:txBody>
        </p:sp>
        <p:sp>
          <p:nvSpPr>
            <p:cNvPr id="16" name="Title 1"/>
            <p:cNvSpPr txBox="1">
              <a:spLocks/>
            </p:cNvSpPr>
            <p:nvPr/>
          </p:nvSpPr>
          <p:spPr>
            <a:xfrm>
              <a:off x="1849299" y="1721576"/>
              <a:ext cx="6029694" cy="599842"/>
            </a:xfrm>
            <a:prstGeom prst="rect">
              <a:avLst/>
            </a:prstGeom>
            <a:ln>
              <a:noFill/>
            </a:ln>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n>
                    <a:solidFill>
                      <a:sysClr val="windowText" lastClr="000000"/>
                    </a:solidFill>
                  </a:ln>
                  <a:solidFill>
                    <a:srgbClr val="505050">
                      <a:lumMod val="50000"/>
                    </a:srgbClr>
                  </a:solidFill>
                </a:rPr>
                <a:t> </a:t>
              </a:r>
              <a:r>
                <a:rPr lang="en-US" sz="2600" dirty="0">
                  <a:ln>
                    <a:solidFill>
                      <a:sysClr val="windowText" lastClr="000000"/>
                    </a:solidFill>
                  </a:ln>
                  <a:solidFill>
                    <a:srgbClr val="505050">
                      <a:lumMod val="50000"/>
                    </a:srgbClr>
                  </a:solidFill>
                </a:rPr>
                <a:t>Load 4 Input DEMs (DEM10, DEM30, DEM100, DEM1000)</a:t>
              </a:r>
              <a:endParaRPr lang="en-US" sz="2600" b="1" dirty="0">
                <a:ln>
                  <a:solidFill>
                    <a:sysClr val="windowText" lastClr="000000"/>
                  </a:solidFill>
                </a:ln>
                <a:solidFill>
                  <a:srgbClr val="505050">
                    <a:lumMod val="50000"/>
                  </a:srgbClr>
                </a:solidFill>
              </a:endParaRPr>
            </a:p>
          </p:txBody>
        </p:sp>
      </p:grpSp>
      <p:sp>
        <p:nvSpPr>
          <p:cNvPr id="17" name="Freeform 6"/>
          <p:cNvSpPr>
            <a:spLocks/>
          </p:cNvSpPr>
          <p:nvPr/>
        </p:nvSpPr>
        <p:spPr bwMode="auto">
          <a:xfrm>
            <a:off x="403415" y="1180248"/>
            <a:ext cx="1813775" cy="564414"/>
          </a:xfrm>
          <a:custGeom>
            <a:avLst/>
            <a:gdLst>
              <a:gd name="T0" fmla="*/ 810 w 810"/>
              <a:gd name="T1" fmla="*/ 211 h 211"/>
              <a:gd name="T2" fmla="*/ 0 w 810"/>
              <a:gd name="T3" fmla="*/ 211 h 211"/>
              <a:gd name="T4" fmla="*/ 0 w 810"/>
              <a:gd name="T5" fmla="*/ 0 h 211"/>
              <a:gd name="T6" fmla="*/ 810 w 810"/>
              <a:gd name="T7" fmla="*/ 0 h 211"/>
              <a:gd name="T8" fmla="*/ 715 w 810"/>
              <a:gd name="T9" fmla="*/ 108 h 211"/>
              <a:gd name="T10" fmla="*/ 810 w 810"/>
              <a:gd name="T11" fmla="*/ 211 h 211"/>
            </a:gdLst>
            <a:ahLst/>
            <a:cxnLst>
              <a:cxn ang="0">
                <a:pos x="T0" y="T1"/>
              </a:cxn>
              <a:cxn ang="0">
                <a:pos x="T2" y="T3"/>
              </a:cxn>
              <a:cxn ang="0">
                <a:pos x="T4" y="T5"/>
              </a:cxn>
              <a:cxn ang="0">
                <a:pos x="T6" y="T7"/>
              </a:cxn>
              <a:cxn ang="0">
                <a:pos x="T8" y="T9"/>
              </a:cxn>
              <a:cxn ang="0">
                <a:pos x="T10" y="T11"/>
              </a:cxn>
            </a:cxnLst>
            <a:rect l="0" t="0" r="r" b="b"/>
            <a:pathLst>
              <a:path w="810" h="211">
                <a:moveTo>
                  <a:pt x="810" y="211"/>
                </a:moveTo>
                <a:lnTo>
                  <a:pt x="0" y="211"/>
                </a:lnTo>
                <a:lnTo>
                  <a:pt x="0" y="0"/>
                </a:lnTo>
                <a:lnTo>
                  <a:pt x="810" y="0"/>
                </a:lnTo>
                <a:lnTo>
                  <a:pt x="715" y="108"/>
                </a:lnTo>
                <a:lnTo>
                  <a:pt x="810" y="211"/>
                </a:lnTo>
                <a:close/>
              </a:path>
            </a:pathLst>
          </a:custGeom>
          <a:solidFill>
            <a:srgbClr val="779993"/>
          </a:solidFill>
          <a:ln w="28575">
            <a:solidFill>
              <a:schemeClr val="tx1"/>
            </a:solidFill>
          </a:ln>
        </p:spPr>
        <p:txBody>
          <a:bodyPr vert="horz" wrap="square" lIns="91440" tIns="45720" rIns="91440" bIns="45720" numCol="1" anchor="t" anchorCtr="0" compatLnSpc="1">
            <a:prstTxWarp prst="textNoShape">
              <a:avLst/>
            </a:prstTxWarp>
          </a:bodyPr>
          <a:lstStyle/>
          <a:p>
            <a:endParaRPr lang="en-US" dirty="0">
              <a:solidFill>
                <a:srgbClr val="505050">
                  <a:lumMod val="50000"/>
                </a:srgbClr>
              </a:solidFill>
            </a:endParaRPr>
          </a:p>
        </p:txBody>
      </p:sp>
      <p:sp>
        <p:nvSpPr>
          <p:cNvPr id="18" name="Rectangle 17"/>
          <p:cNvSpPr/>
          <p:nvPr/>
        </p:nvSpPr>
        <p:spPr>
          <a:xfrm>
            <a:off x="1084921" y="1299130"/>
            <a:ext cx="450765" cy="369332"/>
          </a:xfrm>
          <a:prstGeom prst="rect">
            <a:avLst/>
          </a:prstGeom>
          <a:ln w="28575">
            <a:noFill/>
          </a:ln>
        </p:spPr>
        <p:txBody>
          <a:bodyPr wrap="none" anchor="ctr">
            <a:spAutoFit/>
          </a:bodyPr>
          <a:lstStyle/>
          <a:p>
            <a:pPr algn="ctr"/>
            <a:r>
              <a:rPr lang="en-US" b="1" dirty="0" smtClean="0">
                <a:solidFill>
                  <a:srgbClr val="505050">
                    <a:lumMod val="50000"/>
                  </a:srgbClr>
                </a:solidFill>
              </a:rPr>
              <a:t>01</a:t>
            </a:r>
            <a:endParaRPr lang="en-US" b="1" dirty="0">
              <a:solidFill>
                <a:srgbClr val="505050">
                  <a:lumMod val="50000"/>
                </a:srgbClr>
              </a:solidFill>
            </a:endParaRPr>
          </a:p>
        </p:txBody>
      </p:sp>
      <p:sp>
        <p:nvSpPr>
          <p:cNvPr id="40" name="Rectangle 5"/>
          <p:cNvSpPr>
            <a:spLocks noChangeArrowheads="1"/>
          </p:cNvSpPr>
          <p:nvPr/>
        </p:nvSpPr>
        <p:spPr bwMode="auto">
          <a:xfrm>
            <a:off x="444579" y="6084659"/>
            <a:ext cx="11703227" cy="846499"/>
          </a:xfrm>
          <a:prstGeom prst="rect">
            <a:avLst/>
          </a:prstGeom>
          <a:noFill/>
          <a:ln w="28575">
            <a:solidFill>
              <a:schemeClr val="tx1"/>
            </a:solidFill>
          </a:ln>
        </p:spPr>
        <p:txBody>
          <a:bodyPr vert="horz" wrap="square" lIns="91440" tIns="45720" rIns="91440" bIns="45720" numCol="1" anchor="t" anchorCtr="0" compatLnSpc="1">
            <a:prstTxWarp prst="textNoShape">
              <a:avLst/>
            </a:prstTxWarp>
          </a:bodyPr>
          <a:lstStyle/>
          <a:p>
            <a:endParaRPr lang="en-US">
              <a:solidFill>
                <a:srgbClr val="505050">
                  <a:lumMod val="50000"/>
                </a:srgbClr>
              </a:solidFill>
            </a:endParaRPr>
          </a:p>
        </p:txBody>
      </p:sp>
      <p:grpSp>
        <p:nvGrpSpPr>
          <p:cNvPr id="45" name="Group 44"/>
          <p:cNvGrpSpPr/>
          <p:nvPr/>
        </p:nvGrpSpPr>
        <p:grpSpPr>
          <a:xfrm>
            <a:off x="534810" y="1876036"/>
            <a:ext cx="11703227" cy="760998"/>
            <a:chOff x="709787" y="1562100"/>
            <a:chExt cx="7727604" cy="1244600"/>
          </a:xfrm>
        </p:grpSpPr>
        <p:sp>
          <p:nvSpPr>
            <p:cNvPr id="46" name="Rectangle 5"/>
            <p:cNvSpPr>
              <a:spLocks noChangeArrowheads="1"/>
            </p:cNvSpPr>
            <p:nvPr/>
          </p:nvSpPr>
          <p:spPr bwMode="auto">
            <a:xfrm>
              <a:off x="709787" y="1562100"/>
              <a:ext cx="7727604" cy="1244600"/>
            </a:xfrm>
            <a:prstGeom prst="rect">
              <a:avLst/>
            </a:prstGeom>
            <a:noFill/>
            <a:ln w="28575">
              <a:solidFill>
                <a:schemeClr val="accent1"/>
              </a:solidFill>
            </a:ln>
          </p:spPr>
          <p:txBody>
            <a:bodyPr vert="horz" wrap="square" lIns="91440" tIns="45720" rIns="91440" bIns="45720" numCol="1" anchor="t" anchorCtr="0" compatLnSpc="1">
              <a:prstTxWarp prst="textNoShape">
                <a:avLst/>
              </a:prstTxWarp>
            </a:bodyPr>
            <a:lstStyle/>
            <a:p>
              <a:endParaRPr lang="en-US">
                <a:ln>
                  <a:solidFill>
                    <a:sysClr val="windowText" lastClr="000000"/>
                  </a:solidFill>
                </a:ln>
                <a:solidFill>
                  <a:srgbClr val="505050">
                    <a:lumMod val="50000"/>
                  </a:srgbClr>
                </a:solidFill>
              </a:endParaRPr>
            </a:p>
          </p:txBody>
        </p:sp>
        <p:sp>
          <p:nvSpPr>
            <p:cNvPr id="47" name="Title 1"/>
            <p:cNvSpPr txBox="1">
              <a:spLocks/>
            </p:cNvSpPr>
            <p:nvPr/>
          </p:nvSpPr>
          <p:spPr>
            <a:xfrm>
              <a:off x="1849299" y="1721576"/>
              <a:ext cx="6029694" cy="654373"/>
            </a:xfrm>
            <a:prstGeom prst="rect">
              <a:avLst/>
            </a:prstGeom>
            <a:ln>
              <a:noFill/>
            </a:ln>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32742">
                <a:lnSpc>
                  <a:spcPct val="100000"/>
                </a:lnSpc>
                <a:spcBef>
                  <a:spcPts val="0"/>
                </a:spcBef>
              </a:pPr>
              <a:r>
                <a:rPr lang="en-US" sz="2600" dirty="0">
                  <a:ln>
                    <a:solidFill>
                      <a:sysClr val="windowText" lastClr="000000"/>
                    </a:solidFill>
                  </a:ln>
                  <a:solidFill>
                    <a:srgbClr val="505050">
                      <a:lumMod val="50000"/>
                    </a:srgbClr>
                  </a:solidFill>
                  <a:latin typeface="Segoe UI"/>
                  <a:ea typeface="+mn-ea"/>
                  <a:cs typeface="+mn-cs"/>
                </a:rPr>
                <a:t> </a:t>
              </a:r>
              <a:r>
                <a:rPr lang="en-US" sz="2600" dirty="0">
                  <a:ln>
                    <a:solidFill>
                      <a:sysClr val="windowText" lastClr="000000"/>
                    </a:solidFill>
                  </a:ln>
                  <a:solidFill>
                    <a:srgbClr val="505050">
                      <a:lumMod val="50000"/>
                    </a:srgbClr>
                  </a:solidFill>
                </a:rPr>
                <a:t>Load benchmark (DEM3)</a:t>
              </a:r>
            </a:p>
          </p:txBody>
        </p:sp>
      </p:grpSp>
      <p:sp>
        <p:nvSpPr>
          <p:cNvPr id="48" name="Freeform 6"/>
          <p:cNvSpPr>
            <a:spLocks/>
          </p:cNvSpPr>
          <p:nvPr/>
        </p:nvSpPr>
        <p:spPr bwMode="auto">
          <a:xfrm>
            <a:off x="403415" y="1939031"/>
            <a:ext cx="1813775" cy="564414"/>
          </a:xfrm>
          <a:custGeom>
            <a:avLst/>
            <a:gdLst>
              <a:gd name="T0" fmla="*/ 810 w 810"/>
              <a:gd name="T1" fmla="*/ 211 h 211"/>
              <a:gd name="T2" fmla="*/ 0 w 810"/>
              <a:gd name="T3" fmla="*/ 211 h 211"/>
              <a:gd name="T4" fmla="*/ 0 w 810"/>
              <a:gd name="T5" fmla="*/ 0 h 211"/>
              <a:gd name="T6" fmla="*/ 810 w 810"/>
              <a:gd name="T7" fmla="*/ 0 h 211"/>
              <a:gd name="T8" fmla="*/ 715 w 810"/>
              <a:gd name="T9" fmla="*/ 108 h 211"/>
              <a:gd name="T10" fmla="*/ 810 w 810"/>
              <a:gd name="T11" fmla="*/ 211 h 211"/>
            </a:gdLst>
            <a:ahLst/>
            <a:cxnLst>
              <a:cxn ang="0">
                <a:pos x="T0" y="T1"/>
              </a:cxn>
              <a:cxn ang="0">
                <a:pos x="T2" y="T3"/>
              </a:cxn>
              <a:cxn ang="0">
                <a:pos x="T4" y="T5"/>
              </a:cxn>
              <a:cxn ang="0">
                <a:pos x="T6" y="T7"/>
              </a:cxn>
              <a:cxn ang="0">
                <a:pos x="T8" y="T9"/>
              </a:cxn>
              <a:cxn ang="0">
                <a:pos x="T10" y="T11"/>
              </a:cxn>
            </a:cxnLst>
            <a:rect l="0" t="0" r="r" b="b"/>
            <a:pathLst>
              <a:path w="810" h="211">
                <a:moveTo>
                  <a:pt x="810" y="211"/>
                </a:moveTo>
                <a:lnTo>
                  <a:pt x="0" y="211"/>
                </a:lnTo>
                <a:lnTo>
                  <a:pt x="0" y="0"/>
                </a:lnTo>
                <a:lnTo>
                  <a:pt x="810" y="0"/>
                </a:lnTo>
                <a:lnTo>
                  <a:pt x="715" y="108"/>
                </a:lnTo>
                <a:lnTo>
                  <a:pt x="810" y="211"/>
                </a:lnTo>
                <a:close/>
              </a:path>
            </a:pathLst>
          </a:custGeom>
          <a:solidFill>
            <a:srgbClr val="779993"/>
          </a:solidFill>
          <a:ln w="28575">
            <a:solidFill>
              <a:schemeClr val="tx1"/>
            </a:solidFill>
          </a:ln>
        </p:spPr>
        <p:txBody>
          <a:bodyPr vert="horz" wrap="square" lIns="91440" tIns="45720" rIns="91440" bIns="45720" numCol="1" anchor="t" anchorCtr="0" compatLnSpc="1">
            <a:prstTxWarp prst="textNoShape">
              <a:avLst/>
            </a:prstTxWarp>
          </a:bodyPr>
          <a:lstStyle/>
          <a:p>
            <a:endParaRPr lang="en-US" dirty="0">
              <a:solidFill>
                <a:srgbClr val="505050">
                  <a:lumMod val="50000"/>
                </a:srgbClr>
              </a:solidFill>
            </a:endParaRPr>
          </a:p>
        </p:txBody>
      </p:sp>
      <p:sp>
        <p:nvSpPr>
          <p:cNvPr id="49" name="Rectangle 48"/>
          <p:cNvSpPr/>
          <p:nvPr/>
        </p:nvSpPr>
        <p:spPr>
          <a:xfrm>
            <a:off x="1084921" y="2057913"/>
            <a:ext cx="450765" cy="369332"/>
          </a:xfrm>
          <a:prstGeom prst="rect">
            <a:avLst/>
          </a:prstGeom>
          <a:ln w="28575">
            <a:noFill/>
          </a:ln>
        </p:spPr>
        <p:txBody>
          <a:bodyPr wrap="none" anchor="ctr">
            <a:spAutoFit/>
          </a:bodyPr>
          <a:lstStyle/>
          <a:p>
            <a:pPr algn="ctr"/>
            <a:r>
              <a:rPr lang="en-US" b="1" dirty="0" smtClean="0">
                <a:solidFill>
                  <a:srgbClr val="505050">
                    <a:lumMod val="50000"/>
                  </a:srgbClr>
                </a:solidFill>
              </a:rPr>
              <a:t>02</a:t>
            </a:r>
            <a:endParaRPr lang="en-US" b="1" dirty="0">
              <a:solidFill>
                <a:srgbClr val="505050">
                  <a:lumMod val="50000"/>
                </a:srgbClr>
              </a:solidFill>
            </a:endParaRPr>
          </a:p>
        </p:txBody>
      </p:sp>
      <p:grpSp>
        <p:nvGrpSpPr>
          <p:cNvPr id="50" name="Group 49"/>
          <p:cNvGrpSpPr/>
          <p:nvPr/>
        </p:nvGrpSpPr>
        <p:grpSpPr>
          <a:xfrm>
            <a:off x="526594" y="2631276"/>
            <a:ext cx="11703227" cy="760998"/>
            <a:chOff x="709787" y="1562100"/>
            <a:chExt cx="7727604" cy="1244600"/>
          </a:xfrm>
        </p:grpSpPr>
        <p:sp>
          <p:nvSpPr>
            <p:cNvPr id="51" name="Rectangle 5"/>
            <p:cNvSpPr>
              <a:spLocks noChangeArrowheads="1"/>
            </p:cNvSpPr>
            <p:nvPr/>
          </p:nvSpPr>
          <p:spPr bwMode="auto">
            <a:xfrm>
              <a:off x="709787" y="1562100"/>
              <a:ext cx="7727604" cy="1244600"/>
            </a:xfrm>
            <a:prstGeom prst="rect">
              <a:avLst/>
            </a:prstGeom>
            <a:noFill/>
            <a:ln w="28575">
              <a:solidFill>
                <a:schemeClr val="accent1"/>
              </a:solidFill>
            </a:ln>
          </p:spPr>
          <p:txBody>
            <a:bodyPr vert="horz" wrap="square" lIns="91440" tIns="45720" rIns="91440" bIns="45720" numCol="1" anchor="t" anchorCtr="0" compatLnSpc="1">
              <a:prstTxWarp prst="textNoShape">
                <a:avLst/>
              </a:prstTxWarp>
            </a:bodyPr>
            <a:lstStyle/>
            <a:p>
              <a:endParaRPr lang="en-US">
                <a:ln>
                  <a:solidFill>
                    <a:sysClr val="windowText" lastClr="000000"/>
                  </a:solidFill>
                </a:ln>
                <a:solidFill>
                  <a:srgbClr val="505050">
                    <a:lumMod val="50000"/>
                  </a:srgbClr>
                </a:solidFill>
              </a:endParaRPr>
            </a:p>
          </p:txBody>
        </p:sp>
        <p:sp>
          <p:nvSpPr>
            <p:cNvPr id="52" name="Title 1"/>
            <p:cNvSpPr txBox="1">
              <a:spLocks/>
            </p:cNvSpPr>
            <p:nvPr/>
          </p:nvSpPr>
          <p:spPr>
            <a:xfrm>
              <a:off x="1849299" y="1721576"/>
              <a:ext cx="6029694" cy="654373"/>
            </a:xfrm>
            <a:prstGeom prst="rect">
              <a:avLst/>
            </a:prstGeom>
            <a:ln>
              <a:noFill/>
            </a:ln>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defTabSz="932742" hangingPunct="0">
                <a:lnSpc>
                  <a:spcPct val="100000"/>
                </a:lnSpc>
                <a:spcBef>
                  <a:spcPts val="0"/>
                </a:spcBef>
              </a:pPr>
              <a:r>
                <a:rPr lang="en-US" sz="2600" dirty="0">
                  <a:ln>
                    <a:solidFill>
                      <a:sysClr val="windowText" lastClr="000000"/>
                    </a:solidFill>
                  </a:ln>
                  <a:solidFill>
                    <a:srgbClr val="505050">
                      <a:lumMod val="50000"/>
                    </a:srgbClr>
                  </a:solidFill>
                  <a:latin typeface="Segoe UI"/>
                  <a:ea typeface="+mn-ea"/>
                  <a:cs typeface="+mn-cs"/>
                </a:rPr>
                <a:t> </a:t>
              </a:r>
              <a:r>
                <a:rPr lang="en-US" sz="2600" dirty="0">
                  <a:ln>
                    <a:solidFill>
                      <a:sysClr val="windowText" lastClr="000000"/>
                    </a:solidFill>
                  </a:ln>
                  <a:solidFill>
                    <a:srgbClr val="505050">
                      <a:lumMod val="50000"/>
                    </a:srgbClr>
                  </a:solidFill>
                </a:rPr>
                <a:t>Generate sample of </a:t>
              </a:r>
              <a:r>
                <a:rPr lang="en-US" sz="2600" dirty="0" smtClean="0">
                  <a:ln>
                    <a:solidFill>
                      <a:sysClr val="windowText" lastClr="000000"/>
                    </a:solidFill>
                  </a:ln>
                  <a:solidFill>
                    <a:srgbClr val="505050">
                      <a:lumMod val="50000"/>
                    </a:srgbClr>
                  </a:solidFill>
                </a:rPr>
                <a:t>20,000 </a:t>
              </a:r>
              <a:r>
                <a:rPr lang="en-US" sz="2600" dirty="0">
                  <a:ln>
                    <a:solidFill>
                      <a:sysClr val="windowText" lastClr="000000"/>
                    </a:solidFill>
                  </a:ln>
                  <a:solidFill>
                    <a:srgbClr val="505050">
                      <a:lumMod val="50000"/>
                    </a:srgbClr>
                  </a:solidFill>
                </a:rPr>
                <a:t>random points in the study area</a:t>
              </a:r>
            </a:p>
          </p:txBody>
        </p:sp>
      </p:grpSp>
      <p:sp>
        <p:nvSpPr>
          <p:cNvPr id="53" name="Freeform 6"/>
          <p:cNvSpPr>
            <a:spLocks/>
          </p:cNvSpPr>
          <p:nvPr/>
        </p:nvSpPr>
        <p:spPr bwMode="auto">
          <a:xfrm>
            <a:off x="395199" y="2694271"/>
            <a:ext cx="1813775" cy="564414"/>
          </a:xfrm>
          <a:custGeom>
            <a:avLst/>
            <a:gdLst>
              <a:gd name="T0" fmla="*/ 810 w 810"/>
              <a:gd name="T1" fmla="*/ 211 h 211"/>
              <a:gd name="T2" fmla="*/ 0 w 810"/>
              <a:gd name="T3" fmla="*/ 211 h 211"/>
              <a:gd name="T4" fmla="*/ 0 w 810"/>
              <a:gd name="T5" fmla="*/ 0 h 211"/>
              <a:gd name="T6" fmla="*/ 810 w 810"/>
              <a:gd name="T7" fmla="*/ 0 h 211"/>
              <a:gd name="T8" fmla="*/ 715 w 810"/>
              <a:gd name="T9" fmla="*/ 108 h 211"/>
              <a:gd name="T10" fmla="*/ 810 w 810"/>
              <a:gd name="T11" fmla="*/ 211 h 211"/>
            </a:gdLst>
            <a:ahLst/>
            <a:cxnLst>
              <a:cxn ang="0">
                <a:pos x="T0" y="T1"/>
              </a:cxn>
              <a:cxn ang="0">
                <a:pos x="T2" y="T3"/>
              </a:cxn>
              <a:cxn ang="0">
                <a:pos x="T4" y="T5"/>
              </a:cxn>
              <a:cxn ang="0">
                <a:pos x="T6" y="T7"/>
              </a:cxn>
              <a:cxn ang="0">
                <a:pos x="T8" y="T9"/>
              </a:cxn>
              <a:cxn ang="0">
                <a:pos x="T10" y="T11"/>
              </a:cxn>
            </a:cxnLst>
            <a:rect l="0" t="0" r="r" b="b"/>
            <a:pathLst>
              <a:path w="810" h="211">
                <a:moveTo>
                  <a:pt x="810" y="211"/>
                </a:moveTo>
                <a:lnTo>
                  <a:pt x="0" y="211"/>
                </a:lnTo>
                <a:lnTo>
                  <a:pt x="0" y="0"/>
                </a:lnTo>
                <a:lnTo>
                  <a:pt x="810" y="0"/>
                </a:lnTo>
                <a:lnTo>
                  <a:pt x="715" y="108"/>
                </a:lnTo>
                <a:lnTo>
                  <a:pt x="810" y="211"/>
                </a:lnTo>
                <a:close/>
              </a:path>
            </a:pathLst>
          </a:custGeom>
          <a:solidFill>
            <a:srgbClr val="779993"/>
          </a:solidFill>
          <a:ln w="28575">
            <a:solidFill>
              <a:schemeClr val="tx1"/>
            </a:solidFill>
          </a:ln>
        </p:spPr>
        <p:txBody>
          <a:bodyPr vert="horz" wrap="square" lIns="91440" tIns="45720" rIns="91440" bIns="45720" numCol="1" anchor="t" anchorCtr="0" compatLnSpc="1">
            <a:prstTxWarp prst="textNoShape">
              <a:avLst/>
            </a:prstTxWarp>
          </a:bodyPr>
          <a:lstStyle/>
          <a:p>
            <a:endParaRPr lang="en-US" dirty="0">
              <a:solidFill>
                <a:srgbClr val="505050">
                  <a:lumMod val="50000"/>
                </a:srgbClr>
              </a:solidFill>
            </a:endParaRPr>
          </a:p>
        </p:txBody>
      </p:sp>
      <p:sp>
        <p:nvSpPr>
          <p:cNvPr id="54" name="Rectangle 53"/>
          <p:cNvSpPr/>
          <p:nvPr/>
        </p:nvSpPr>
        <p:spPr>
          <a:xfrm>
            <a:off x="1076705" y="2813153"/>
            <a:ext cx="450765" cy="369332"/>
          </a:xfrm>
          <a:prstGeom prst="rect">
            <a:avLst/>
          </a:prstGeom>
          <a:ln w="28575">
            <a:noFill/>
          </a:ln>
        </p:spPr>
        <p:txBody>
          <a:bodyPr wrap="none" anchor="ctr">
            <a:spAutoFit/>
          </a:bodyPr>
          <a:lstStyle/>
          <a:p>
            <a:pPr algn="ctr"/>
            <a:r>
              <a:rPr lang="en-US" b="1" dirty="0" smtClean="0">
                <a:solidFill>
                  <a:srgbClr val="505050">
                    <a:lumMod val="50000"/>
                  </a:srgbClr>
                </a:solidFill>
              </a:rPr>
              <a:t>03</a:t>
            </a:r>
            <a:endParaRPr lang="en-US" b="1" dirty="0">
              <a:solidFill>
                <a:srgbClr val="505050">
                  <a:lumMod val="50000"/>
                </a:srgbClr>
              </a:solidFill>
            </a:endParaRPr>
          </a:p>
        </p:txBody>
      </p:sp>
      <p:grpSp>
        <p:nvGrpSpPr>
          <p:cNvPr id="60" name="Group 59"/>
          <p:cNvGrpSpPr/>
          <p:nvPr/>
        </p:nvGrpSpPr>
        <p:grpSpPr>
          <a:xfrm>
            <a:off x="517052" y="3385144"/>
            <a:ext cx="11703227" cy="2636148"/>
            <a:chOff x="709787" y="1562099"/>
            <a:chExt cx="7727604" cy="1691454"/>
          </a:xfrm>
        </p:grpSpPr>
        <p:sp>
          <p:nvSpPr>
            <p:cNvPr id="61" name="Rectangle 5"/>
            <p:cNvSpPr>
              <a:spLocks noChangeArrowheads="1"/>
            </p:cNvSpPr>
            <p:nvPr/>
          </p:nvSpPr>
          <p:spPr bwMode="auto">
            <a:xfrm>
              <a:off x="709787" y="1562099"/>
              <a:ext cx="7727604" cy="1691454"/>
            </a:xfrm>
            <a:prstGeom prst="rect">
              <a:avLst/>
            </a:prstGeom>
            <a:noFill/>
            <a:ln w="28575">
              <a:solidFill>
                <a:schemeClr val="accent1"/>
              </a:solidFill>
            </a:ln>
          </p:spPr>
          <p:txBody>
            <a:bodyPr vert="horz" wrap="square" lIns="91440" tIns="45720" rIns="91440" bIns="45720" numCol="1" anchor="t" anchorCtr="0" compatLnSpc="1">
              <a:prstTxWarp prst="textNoShape">
                <a:avLst/>
              </a:prstTxWarp>
            </a:bodyPr>
            <a:lstStyle/>
            <a:p>
              <a:endParaRPr lang="en-US">
                <a:ln>
                  <a:solidFill>
                    <a:sysClr val="windowText" lastClr="000000"/>
                  </a:solidFill>
                </a:ln>
                <a:solidFill>
                  <a:srgbClr val="505050">
                    <a:lumMod val="50000"/>
                  </a:srgbClr>
                </a:solidFill>
              </a:endParaRPr>
            </a:p>
          </p:txBody>
        </p:sp>
        <p:sp>
          <p:nvSpPr>
            <p:cNvPr id="62" name="Title 1"/>
            <p:cNvSpPr txBox="1">
              <a:spLocks/>
            </p:cNvSpPr>
            <p:nvPr/>
          </p:nvSpPr>
          <p:spPr>
            <a:xfrm>
              <a:off x="1849299" y="1721576"/>
              <a:ext cx="6029694" cy="1279679"/>
            </a:xfrm>
            <a:prstGeom prst="rect">
              <a:avLst/>
            </a:prstGeom>
            <a:ln>
              <a:noFill/>
            </a:ln>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hangingPunct="0"/>
              <a:r>
                <a:rPr lang="en-US" sz="2600" dirty="0">
                  <a:ln>
                    <a:solidFill>
                      <a:sysClr val="windowText" lastClr="000000"/>
                    </a:solidFill>
                  </a:ln>
                  <a:solidFill>
                    <a:schemeClr val="bg1">
                      <a:lumMod val="50000"/>
                    </a:schemeClr>
                  </a:solidFill>
                </a:rPr>
                <a:t>For </a:t>
              </a:r>
              <a:r>
                <a:rPr lang="en-US" sz="2600" dirty="0" err="1">
                  <a:ln>
                    <a:solidFill>
                      <a:sysClr val="windowText" lastClr="000000"/>
                    </a:solidFill>
                  </a:ln>
                  <a:solidFill>
                    <a:schemeClr val="bg1">
                      <a:lumMod val="50000"/>
                    </a:schemeClr>
                  </a:solidFill>
                </a:rPr>
                <a:t>i</a:t>
              </a:r>
              <a:r>
                <a:rPr lang="en-US" sz="2600" dirty="0">
                  <a:ln>
                    <a:solidFill>
                      <a:sysClr val="windowText" lastClr="000000"/>
                    </a:solidFill>
                  </a:ln>
                  <a:solidFill>
                    <a:schemeClr val="bg1">
                      <a:lumMod val="50000"/>
                    </a:schemeClr>
                  </a:solidFill>
                </a:rPr>
                <a:t> in </a:t>
              </a:r>
              <a:r>
                <a:rPr lang="en-US" sz="2600" dirty="0" smtClean="0">
                  <a:ln>
                    <a:solidFill>
                      <a:sysClr val="windowText" lastClr="000000"/>
                    </a:solidFill>
                  </a:ln>
                  <a:solidFill>
                    <a:schemeClr val="bg1">
                      <a:lumMod val="50000"/>
                    </a:schemeClr>
                  </a:solidFill>
                </a:rPr>
                <a:t>20,000 </a:t>
              </a:r>
              <a:r>
                <a:rPr lang="en-US" sz="2600" dirty="0">
                  <a:ln>
                    <a:solidFill>
                      <a:sysClr val="windowText" lastClr="000000"/>
                    </a:solidFill>
                  </a:ln>
                  <a:solidFill>
                    <a:schemeClr val="bg1">
                      <a:lumMod val="50000"/>
                    </a:schemeClr>
                  </a:solidFill>
                </a:rPr>
                <a:t>random points:</a:t>
              </a:r>
            </a:p>
            <a:p>
              <a:pPr hangingPunct="0"/>
              <a:r>
                <a:rPr lang="en-US" sz="2600" dirty="0">
                  <a:ln>
                    <a:solidFill>
                      <a:sysClr val="windowText" lastClr="000000"/>
                    </a:solidFill>
                  </a:ln>
                  <a:solidFill>
                    <a:schemeClr val="bg1">
                      <a:lumMod val="50000"/>
                    </a:schemeClr>
                  </a:solidFill>
                </a:rPr>
                <a:t>	For j in 4 Input DEMs:</a:t>
              </a:r>
            </a:p>
            <a:p>
              <a:pPr hangingPunct="0"/>
              <a:r>
                <a:rPr lang="en-US" sz="2600" dirty="0">
                  <a:ln>
                    <a:solidFill>
                      <a:sysClr val="windowText" lastClr="000000"/>
                    </a:solidFill>
                  </a:ln>
                  <a:solidFill>
                    <a:schemeClr val="bg1">
                      <a:lumMod val="50000"/>
                    </a:schemeClr>
                  </a:solidFill>
                </a:rPr>
                <a:t>		For k in </a:t>
              </a:r>
              <a:r>
                <a:rPr lang="en-US" sz="2600" dirty="0" smtClean="0">
                  <a:ln>
                    <a:solidFill>
                      <a:sysClr val="windowText" lastClr="000000"/>
                    </a:solidFill>
                  </a:ln>
                  <a:solidFill>
                    <a:schemeClr val="bg1">
                      <a:lumMod val="50000"/>
                    </a:schemeClr>
                  </a:solidFill>
                </a:rPr>
                <a:t>6 </a:t>
              </a:r>
              <a:r>
                <a:rPr lang="en-US" sz="2600" dirty="0">
                  <a:ln>
                    <a:solidFill>
                      <a:sysClr val="windowText" lastClr="000000"/>
                    </a:solidFill>
                  </a:ln>
                  <a:solidFill>
                    <a:schemeClr val="bg1">
                      <a:lumMod val="50000"/>
                    </a:schemeClr>
                  </a:solidFill>
                </a:rPr>
                <a:t>interpolation methods:</a:t>
              </a:r>
            </a:p>
            <a:p>
              <a:pPr hangingPunct="0"/>
              <a:r>
                <a:rPr lang="en-US" sz="1800" dirty="0">
                  <a:ln>
                    <a:solidFill>
                      <a:sysClr val="windowText" lastClr="000000"/>
                    </a:solidFill>
                  </a:ln>
                  <a:solidFill>
                    <a:schemeClr val="bg1">
                      <a:lumMod val="50000"/>
                    </a:schemeClr>
                  </a:solidFill>
                </a:rPr>
                <a:t>		</a:t>
              </a:r>
              <a:r>
                <a:rPr lang="en-US" sz="1800" dirty="0" smtClean="0">
                  <a:ln>
                    <a:solidFill>
                      <a:sysClr val="windowText" lastClr="000000"/>
                    </a:solidFill>
                  </a:ln>
                  <a:solidFill>
                    <a:schemeClr val="bg1">
                      <a:lumMod val="50000"/>
                    </a:schemeClr>
                  </a:solidFill>
                </a:rPr>
                <a:t>     - </a:t>
              </a:r>
              <a:r>
                <a:rPr lang="en-US" sz="2200" dirty="0">
                  <a:ln>
                    <a:solidFill>
                      <a:sysClr val="windowText" lastClr="000000"/>
                    </a:solidFill>
                  </a:ln>
                  <a:solidFill>
                    <a:schemeClr val="bg1">
                      <a:lumMod val="50000"/>
                    </a:schemeClr>
                  </a:solidFill>
                </a:rPr>
                <a:t>Interpolate the elevation of point </a:t>
              </a:r>
              <a:r>
                <a:rPr lang="en-US" sz="2200" dirty="0" err="1">
                  <a:ln>
                    <a:solidFill>
                      <a:sysClr val="windowText" lastClr="000000"/>
                    </a:solidFill>
                  </a:ln>
                  <a:solidFill>
                    <a:schemeClr val="bg1">
                      <a:lumMod val="50000"/>
                    </a:schemeClr>
                  </a:solidFill>
                </a:rPr>
                <a:t>i</a:t>
              </a:r>
              <a:r>
                <a:rPr lang="en-US" sz="2200" dirty="0">
                  <a:ln>
                    <a:solidFill>
                      <a:sysClr val="windowText" lastClr="000000"/>
                    </a:solidFill>
                  </a:ln>
                  <a:solidFill>
                    <a:schemeClr val="bg1">
                      <a:lumMod val="50000"/>
                    </a:schemeClr>
                  </a:solidFill>
                </a:rPr>
                <a:t> based on the DEM 			         </a:t>
              </a:r>
              <a:r>
                <a:rPr lang="en-US" sz="2200" dirty="0" smtClean="0">
                  <a:ln>
                    <a:solidFill>
                      <a:sysClr val="windowText" lastClr="000000"/>
                    </a:solidFill>
                  </a:ln>
                  <a:solidFill>
                    <a:schemeClr val="bg1">
                      <a:lumMod val="50000"/>
                    </a:schemeClr>
                  </a:solidFill>
                </a:rPr>
                <a:t>resolution </a:t>
              </a:r>
              <a:r>
                <a:rPr lang="en-US" sz="2200" dirty="0">
                  <a:ln>
                    <a:solidFill>
                      <a:sysClr val="windowText" lastClr="000000"/>
                    </a:solidFill>
                  </a:ln>
                  <a:solidFill>
                    <a:schemeClr val="bg1">
                      <a:lumMod val="50000"/>
                    </a:schemeClr>
                  </a:solidFill>
                </a:rPr>
                <a:t>j using interpolation method k (</a:t>
              </a:r>
              <a:r>
                <a:rPr lang="en-US" sz="2200" dirty="0" err="1">
                  <a:ln>
                    <a:solidFill>
                      <a:sysClr val="windowText" lastClr="000000"/>
                    </a:solidFill>
                  </a:ln>
                  <a:solidFill>
                    <a:schemeClr val="bg1">
                      <a:lumMod val="50000"/>
                    </a:schemeClr>
                  </a:solidFill>
                </a:rPr>
                <a:t>Elev</a:t>
              </a:r>
              <a:r>
                <a:rPr lang="en-US" sz="2600" baseline="-25000" dirty="0" err="1">
                  <a:ln>
                    <a:solidFill>
                      <a:sysClr val="windowText" lastClr="000000"/>
                    </a:solidFill>
                  </a:ln>
                  <a:solidFill>
                    <a:schemeClr val="bg1">
                      <a:lumMod val="50000"/>
                    </a:schemeClr>
                  </a:solidFill>
                </a:rPr>
                <a:t>ijk</a:t>
              </a:r>
              <a:r>
                <a:rPr lang="en-US" sz="2200" dirty="0">
                  <a:ln>
                    <a:solidFill>
                      <a:sysClr val="windowText" lastClr="000000"/>
                    </a:solidFill>
                  </a:ln>
                  <a:solidFill>
                    <a:schemeClr val="bg1">
                      <a:lumMod val="50000"/>
                    </a:schemeClr>
                  </a:solidFill>
                </a:rPr>
                <a:t>)</a:t>
              </a:r>
            </a:p>
            <a:p>
              <a:pPr hangingPunct="0"/>
              <a:r>
                <a:rPr lang="en-US" sz="2200" dirty="0" smtClean="0">
                  <a:ln>
                    <a:solidFill>
                      <a:sysClr val="windowText" lastClr="000000"/>
                    </a:solidFill>
                  </a:ln>
                  <a:solidFill>
                    <a:schemeClr val="bg1">
                      <a:lumMod val="50000"/>
                    </a:schemeClr>
                  </a:solidFill>
                </a:rPr>
                <a:t>                            - </a:t>
              </a:r>
              <a:r>
                <a:rPr lang="en-US" sz="2200" dirty="0">
                  <a:ln>
                    <a:solidFill>
                      <a:sysClr val="windowText" lastClr="000000"/>
                    </a:solidFill>
                  </a:ln>
                  <a:solidFill>
                    <a:schemeClr val="bg1">
                      <a:lumMod val="50000"/>
                    </a:schemeClr>
                  </a:solidFill>
                </a:rPr>
                <a:t>Compute </a:t>
              </a:r>
              <a:r>
                <a:rPr lang="en-US" sz="2200" dirty="0" err="1">
                  <a:ln>
                    <a:solidFill>
                      <a:sysClr val="windowText" lastClr="000000"/>
                    </a:solidFill>
                  </a:ln>
                  <a:solidFill>
                    <a:schemeClr val="bg1">
                      <a:lumMod val="50000"/>
                    </a:schemeClr>
                  </a:solidFill>
                </a:rPr>
                <a:t>Residual</a:t>
              </a:r>
              <a:r>
                <a:rPr lang="en-US" sz="2600" baseline="-25000" dirty="0" err="1">
                  <a:ln>
                    <a:solidFill>
                      <a:sysClr val="windowText" lastClr="000000"/>
                    </a:solidFill>
                  </a:ln>
                  <a:solidFill>
                    <a:schemeClr val="bg1">
                      <a:lumMod val="50000"/>
                    </a:schemeClr>
                  </a:solidFill>
                </a:rPr>
                <a:t>ijk</a:t>
              </a:r>
              <a:r>
                <a:rPr lang="en-US" sz="2200" baseline="-25000" dirty="0">
                  <a:ln>
                    <a:solidFill>
                      <a:sysClr val="windowText" lastClr="000000"/>
                    </a:solidFill>
                  </a:ln>
                  <a:solidFill>
                    <a:schemeClr val="bg1">
                      <a:lumMod val="50000"/>
                    </a:schemeClr>
                  </a:solidFill>
                </a:rPr>
                <a:t> </a:t>
              </a:r>
              <a:r>
                <a:rPr lang="en-US" sz="2200" dirty="0">
                  <a:ln>
                    <a:solidFill>
                      <a:sysClr val="windowText" lastClr="000000"/>
                    </a:solidFill>
                  </a:ln>
                  <a:solidFill>
                    <a:schemeClr val="bg1">
                      <a:lumMod val="50000"/>
                    </a:schemeClr>
                  </a:solidFill>
                </a:rPr>
                <a:t> = </a:t>
              </a:r>
              <a:r>
                <a:rPr lang="en-US" sz="2200" dirty="0" err="1">
                  <a:ln>
                    <a:solidFill>
                      <a:sysClr val="windowText" lastClr="000000"/>
                    </a:solidFill>
                  </a:ln>
                  <a:solidFill>
                    <a:schemeClr val="bg1">
                      <a:lumMod val="50000"/>
                    </a:schemeClr>
                  </a:solidFill>
                </a:rPr>
                <a:t>Elev</a:t>
              </a:r>
              <a:r>
                <a:rPr lang="en-US" sz="2600" baseline="-25000" dirty="0" err="1">
                  <a:ln>
                    <a:solidFill>
                      <a:sysClr val="windowText" lastClr="000000"/>
                    </a:solidFill>
                  </a:ln>
                  <a:solidFill>
                    <a:schemeClr val="bg1">
                      <a:lumMod val="50000"/>
                    </a:schemeClr>
                  </a:solidFill>
                </a:rPr>
                <a:t>ijk</a:t>
              </a:r>
              <a:r>
                <a:rPr lang="en-US" sz="2200" baseline="-25000" dirty="0">
                  <a:ln>
                    <a:solidFill>
                      <a:sysClr val="windowText" lastClr="000000"/>
                    </a:solidFill>
                  </a:ln>
                  <a:solidFill>
                    <a:schemeClr val="bg1">
                      <a:lumMod val="50000"/>
                    </a:schemeClr>
                  </a:solidFill>
                </a:rPr>
                <a:t> </a:t>
              </a:r>
              <a:r>
                <a:rPr lang="en-US" sz="2200" dirty="0">
                  <a:ln>
                    <a:solidFill>
                      <a:sysClr val="windowText" lastClr="000000"/>
                    </a:solidFill>
                  </a:ln>
                  <a:solidFill>
                    <a:schemeClr val="bg1">
                      <a:lumMod val="50000"/>
                    </a:schemeClr>
                  </a:solidFill>
                </a:rPr>
                <a:t>– </a:t>
              </a:r>
              <a:r>
                <a:rPr lang="en-US" sz="2200" dirty="0" err="1">
                  <a:ln>
                    <a:solidFill>
                      <a:sysClr val="windowText" lastClr="000000"/>
                    </a:solidFill>
                  </a:ln>
                  <a:solidFill>
                    <a:schemeClr val="bg1">
                      <a:lumMod val="50000"/>
                    </a:schemeClr>
                  </a:solidFill>
                </a:rPr>
                <a:t>Elev</a:t>
              </a:r>
              <a:r>
                <a:rPr lang="en-US" sz="2600" baseline="-25000" dirty="0" err="1">
                  <a:ln>
                    <a:solidFill>
                      <a:sysClr val="windowText" lastClr="000000"/>
                    </a:solidFill>
                  </a:ln>
                  <a:solidFill>
                    <a:schemeClr val="bg1">
                      <a:lumMod val="50000"/>
                    </a:schemeClr>
                  </a:solidFill>
                </a:rPr>
                <a:t>i</a:t>
              </a:r>
              <a:r>
                <a:rPr lang="en-US" sz="2200" dirty="0">
                  <a:ln>
                    <a:solidFill>
                      <a:sysClr val="windowText" lastClr="000000"/>
                    </a:solidFill>
                  </a:ln>
                  <a:solidFill>
                    <a:schemeClr val="bg1">
                      <a:lumMod val="50000"/>
                    </a:schemeClr>
                  </a:solidFill>
                </a:rPr>
                <a:t> of benchmark</a:t>
              </a:r>
            </a:p>
          </p:txBody>
        </p:sp>
      </p:grpSp>
      <p:sp>
        <p:nvSpPr>
          <p:cNvPr id="63" name="Freeform 6"/>
          <p:cNvSpPr>
            <a:spLocks/>
          </p:cNvSpPr>
          <p:nvPr/>
        </p:nvSpPr>
        <p:spPr bwMode="auto">
          <a:xfrm>
            <a:off x="385657" y="3448141"/>
            <a:ext cx="1813775" cy="564414"/>
          </a:xfrm>
          <a:custGeom>
            <a:avLst/>
            <a:gdLst>
              <a:gd name="T0" fmla="*/ 810 w 810"/>
              <a:gd name="T1" fmla="*/ 211 h 211"/>
              <a:gd name="T2" fmla="*/ 0 w 810"/>
              <a:gd name="T3" fmla="*/ 211 h 211"/>
              <a:gd name="T4" fmla="*/ 0 w 810"/>
              <a:gd name="T5" fmla="*/ 0 h 211"/>
              <a:gd name="T6" fmla="*/ 810 w 810"/>
              <a:gd name="T7" fmla="*/ 0 h 211"/>
              <a:gd name="T8" fmla="*/ 715 w 810"/>
              <a:gd name="T9" fmla="*/ 108 h 211"/>
              <a:gd name="T10" fmla="*/ 810 w 810"/>
              <a:gd name="T11" fmla="*/ 211 h 211"/>
            </a:gdLst>
            <a:ahLst/>
            <a:cxnLst>
              <a:cxn ang="0">
                <a:pos x="T0" y="T1"/>
              </a:cxn>
              <a:cxn ang="0">
                <a:pos x="T2" y="T3"/>
              </a:cxn>
              <a:cxn ang="0">
                <a:pos x="T4" y="T5"/>
              </a:cxn>
              <a:cxn ang="0">
                <a:pos x="T6" y="T7"/>
              </a:cxn>
              <a:cxn ang="0">
                <a:pos x="T8" y="T9"/>
              </a:cxn>
              <a:cxn ang="0">
                <a:pos x="T10" y="T11"/>
              </a:cxn>
            </a:cxnLst>
            <a:rect l="0" t="0" r="r" b="b"/>
            <a:pathLst>
              <a:path w="810" h="211">
                <a:moveTo>
                  <a:pt x="810" y="211"/>
                </a:moveTo>
                <a:lnTo>
                  <a:pt x="0" y="211"/>
                </a:lnTo>
                <a:lnTo>
                  <a:pt x="0" y="0"/>
                </a:lnTo>
                <a:lnTo>
                  <a:pt x="810" y="0"/>
                </a:lnTo>
                <a:lnTo>
                  <a:pt x="715" y="108"/>
                </a:lnTo>
                <a:lnTo>
                  <a:pt x="810" y="211"/>
                </a:lnTo>
                <a:close/>
              </a:path>
            </a:pathLst>
          </a:custGeom>
          <a:solidFill>
            <a:srgbClr val="779993"/>
          </a:solidFill>
          <a:ln w="28575">
            <a:solidFill>
              <a:schemeClr val="tx1"/>
            </a:solidFill>
          </a:ln>
        </p:spPr>
        <p:txBody>
          <a:bodyPr vert="horz" wrap="square" lIns="91440" tIns="45720" rIns="91440" bIns="45720" numCol="1" anchor="t" anchorCtr="0" compatLnSpc="1">
            <a:prstTxWarp prst="textNoShape">
              <a:avLst/>
            </a:prstTxWarp>
          </a:bodyPr>
          <a:lstStyle/>
          <a:p>
            <a:endParaRPr lang="en-US" dirty="0">
              <a:solidFill>
                <a:srgbClr val="505050">
                  <a:lumMod val="50000"/>
                </a:srgbClr>
              </a:solidFill>
            </a:endParaRPr>
          </a:p>
        </p:txBody>
      </p:sp>
      <p:sp>
        <p:nvSpPr>
          <p:cNvPr id="64" name="Rectangle 63"/>
          <p:cNvSpPr/>
          <p:nvPr/>
        </p:nvSpPr>
        <p:spPr>
          <a:xfrm>
            <a:off x="1067163" y="3567023"/>
            <a:ext cx="450765" cy="369332"/>
          </a:xfrm>
          <a:prstGeom prst="rect">
            <a:avLst/>
          </a:prstGeom>
          <a:ln w="28575">
            <a:noFill/>
          </a:ln>
        </p:spPr>
        <p:txBody>
          <a:bodyPr wrap="none" anchor="ctr">
            <a:spAutoFit/>
          </a:bodyPr>
          <a:lstStyle/>
          <a:p>
            <a:pPr algn="ctr"/>
            <a:r>
              <a:rPr lang="en-US" b="1" dirty="0" smtClean="0">
                <a:solidFill>
                  <a:srgbClr val="505050">
                    <a:lumMod val="50000"/>
                  </a:srgbClr>
                </a:solidFill>
              </a:rPr>
              <a:t>04</a:t>
            </a:r>
            <a:endParaRPr lang="en-US" b="1" dirty="0">
              <a:solidFill>
                <a:srgbClr val="505050">
                  <a:lumMod val="50000"/>
                </a:srgbClr>
              </a:solidFill>
            </a:endParaRPr>
          </a:p>
        </p:txBody>
      </p:sp>
      <p:grpSp>
        <p:nvGrpSpPr>
          <p:cNvPr id="65" name="Group 64"/>
          <p:cNvGrpSpPr/>
          <p:nvPr/>
        </p:nvGrpSpPr>
        <p:grpSpPr>
          <a:xfrm>
            <a:off x="517052" y="6021293"/>
            <a:ext cx="11703227" cy="676370"/>
            <a:chOff x="709787" y="1562100"/>
            <a:chExt cx="7727604" cy="1244600"/>
          </a:xfrm>
        </p:grpSpPr>
        <p:sp>
          <p:nvSpPr>
            <p:cNvPr id="66" name="Rectangle 5"/>
            <p:cNvSpPr>
              <a:spLocks noChangeArrowheads="1"/>
            </p:cNvSpPr>
            <p:nvPr/>
          </p:nvSpPr>
          <p:spPr bwMode="auto">
            <a:xfrm>
              <a:off x="709787" y="1562100"/>
              <a:ext cx="7727604" cy="1244600"/>
            </a:xfrm>
            <a:prstGeom prst="rect">
              <a:avLst/>
            </a:prstGeom>
            <a:noFill/>
            <a:ln w="28575">
              <a:solidFill>
                <a:schemeClr val="accent1"/>
              </a:solidFill>
            </a:ln>
          </p:spPr>
          <p:txBody>
            <a:bodyPr vert="horz" wrap="square" lIns="91440" tIns="45720" rIns="91440" bIns="45720" numCol="1" anchor="t" anchorCtr="0" compatLnSpc="1">
              <a:prstTxWarp prst="textNoShape">
                <a:avLst/>
              </a:prstTxWarp>
            </a:bodyPr>
            <a:lstStyle/>
            <a:p>
              <a:endParaRPr lang="en-US">
                <a:ln>
                  <a:solidFill>
                    <a:sysClr val="windowText" lastClr="000000"/>
                  </a:solidFill>
                </a:ln>
                <a:solidFill>
                  <a:srgbClr val="505050">
                    <a:lumMod val="50000"/>
                  </a:srgbClr>
                </a:solidFill>
              </a:endParaRPr>
            </a:p>
          </p:txBody>
        </p:sp>
        <p:sp>
          <p:nvSpPr>
            <p:cNvPr id="67" name="Title 1"/>
            <p:cNvSpPr txBox="1">
              <a:spLocks/>
            </p:cNvSpPr>
            <p:nvPr/>
          </p:nvSpPr>
          <p:spPr>
            <a:xfrm>
              <a:off x="1849299" y="1721576"/>
              <a:ext cx="6029694" cy="599842"/>
            </a:xfrm>
            <a:prstGeom prst="rect">
              <a:avLst/>
            </a:prstGeom>
            <a:ln>
              <a:noFill/>
            </a:ln>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dirty="0">
                  <a:ln>
                    <a:solidFill>
                      <a:sysClr val="windowText" lastClr="000000"/>
                    </a:solidFill>
                  </a:ln>
                  <a:solidFill>
                    <a:srgbClr val="505050">
                      <a:lumMod val="50000"/>
                    </a:srgbClr>
                  </a:solidFill>
                </a:rPr>
                <a:t> </a:t>
              </a:r>
              <a:r>
                <a:rPr lang="en-US" sz="2600" dirty="0">
                  <a:ln>
                    <a:solidFill>
                      <a:sysClr val="windowText" lastClr="000000"/>
                    </a:solidFill>
                  </a:ln>
                  <a:solidFill>
                    <a:sysClr val="windowText" lastClr="000000"/>
                  </a:solidFill>
                </a:rPr>
                <a:t>Accuracy Assessment (RMSE, Standard Deviation, etc.)</a:t>
              </a:r>
            </a:p>
          </p:txBody>
        </p:sp>
      </p:grpSp>
      <p:sp>
        <p:nvSpPr>
          <p:cNvPr id="68" name="Freeform 6"/>
          <p:cNvSpPr>
            <a:spLocks/>
          </p:cNvSpPr>
          <p:nvPr/>
        </p:nvSpPr>
        <p:spPr bwMode="auto">
          <a:xfrm>
            <a:off x="385657" y="5980848"/>
            <a:ext cx="1813775" cy="564414"/>
          </a:xfrm>
          <a:custGeom>
            <a:avLst/>
            <a:gdLst>
              <a:gd name="T0" fmla="*/ 810 w 810"/>
              <a:gd name="T1" fmla="*/ 211 h 211"/>
              <a:gd name="T2" fmla="*/ 0 w 810"/>
              <a:gd name="T3" fmla="*/ 211 h 211"/>
              <a:gd name="T4" fmla="*/ 0 w 810"/>
              <a:gd name="T5" fmla="*/ 0 h 211"/>
              <a:gd name="T6" fmla="*/ 810 w 810"/>
              <a:gd name="T7" fmla="*/ 0 h 211"/>
              <a:gd name="T8" fmla="*/ 715 w 810"/>
              <a:gd name="T9" fmla="*/ 108 h 211"/>
              <a:gd name="T10" fmla="*/ 810 w 810"/>
              <a:gd name="T11" fmla="*/ 211 h 211"/>
            </a:gdLst>
            <a:ahLst/>
            <a:cxnLst>
              <a:cxn ang="0">
                <a:pos x="T0" y="T1"/>
              </a:cxn>
              <a:cxn ang="0">
                <a:pos x="T2" y="T3"/>
              </a:cxn>
              <a:cxn ang="0">
                <a:pos x="T4" y="T5"/>
              </a:cxn>
              <a:cxn ang="0">
                <a:pos x="T6" y="T7"/>
              </a:cxn>
              <a:cxn ang="0">
                <a:pos x="T8" y="T9"/>
              </a:cxn>
              <a:cxn ang="0">
                <a:pos x="T10" y="T11"/>
              </a:cxn>
            </a:cxnLst>
            <a:rect l="0" t="0" r="r" b="b"/>
            <a:pathLst>
              <a:path w="810" h="211">
                <a:moveTo>
                  <a:pt x="810" y="211"/>
                </a:moveTo>
                <a:lnTo>
                  <a:pt x="0" y="211"/>
                </a:lnTo>
                <a:lnTo>
                  <a:pt x="0" y="0"/>
                </a:lnTo>
                <a:lnTo>
                  <a:pt x="810" y="0"/>
                </a:lnTo>
                <a:lnTo>
                  <a:pt x="715" y="108"/>
                </a:lnTo>
                <a:lnTo>
                  <a:pt x="810" y="211"/>
                </a:lnTo>
                <a:close/>
              </a:path>
            </a:pathLst>
          </a:custGeom>
          <a:solidFill>
            <a:srgbClr val="779993"/>
          </a:solidFill>
          <a:ln w="28575">
            <a:solidFill>
              <a:schemeClr val="tx1"/>
            </a:solidFill>
          </a:ln>
        </p:spPr>
        <p:txBody>
          <a:bodyPr vert="horz" wrap="square" lIns="91440" tIns="45720" rIns="91440" bIns="45720" numCol="1" anchor="t" anchorCtr="0" compatLnSpc="1">
            <a:prstTxWarp prst="textNoShape">
              <a:avLst/>
            </a:prstTxWarp>
          </a:bodyPr>
          <a:lstStyle/>
          <a:p>
            <a:endParaRPr lang="en-US" dirty="0">
              <a:solidFill>
                <a:srgbClr val="505050">
                  <a:lumMod val="50000"/>
                </a:srgbClr>
              </a:solidFill>
            </a:endParaRPr>
          </a:p>
        </p:txBody>
      </p:sp>
      <p:sp>
        <p:nvSpPr>
          <p:cNvPr id="69" name="Rectangle 68"/>
          <p:cNvSpPr/>
          <p:nvPr/>
        </p:nvSpPr>
        <p:spPr>
          <a:xfrm>
            <a:off x="1050496" y="6023530"/>
            <a:ext cx="450765" cy="369332"/>
          </a:xfrm>
          <a:prstGeom prst="rect">
            <a:avLst/>
          </a:prstGeom>
          <a:ln w="28575">
            <a:noFill/>
          </a:ln>
        </p:spPr>
        <p:txBody>
          <a:bodyPr wrap="none" anchor="ctr">
            <a:spAutoFit/>
          </a:bodyPr>
          <a:lstStyle/>
          <a:p>
            <a:pPr algn="ctr"/>
            <a:r>
              <a:rPr lang="en-US" b="1" dirty="0" smtClean="0">
                <a:solidFill>
                  <a:srgbClr val="505050">
                    <a:lumMod val="50000"/>
                  </a:srgbClr>
                </a:solidFill>
              </a:rPr>
              <a:t>05</a:t>
            </a:r>
            <a:endParaRPr lang="en-US" b="1" dirty="0">
              <a:solidFill>
                <a:srgbClr val="505050">
                  <a:lumMod val="50000"/>
                </a:srgbClr>
              </a:solidFill>
            </a:endParaRPr>
          </a:p>
        </p:txBody>
      </p:sp>
    </p:spTree>
    <p:extLst>
      <p:ext uri="{BB962C8B-B14F-4D97-AF65-F5344CB8AC3E}">
        <p14:creationId xmlns:p14="http://schemas.microsoft.com/office/powerpoint/2010/main" val="116025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0837" y="-7938"/>
            <a:ext cx="12085638" cy="917575"/>
          </a:xfrm>
          <a:prstGeom prst="rect">
            <a:avLst/>
          </a:prstGeom>
          <a:solidFill>
            <a:srgbClr val="0072C6"/>
          </a:solidFill>
        </p:spPr>
        <p:txBody>
          <a:bodyPr lIns="182880" rIns="274320" anchor="ctr" anchorCtr="0"/>
          <a:lstStyle/>
          <a:p>
            <a:r>
              <a:rPr lang="en-US" b="1" dirty="0"/>
              <a:t>Results: Analysis of Residuals</a:t>
            </a:r>
            <a:endParaRPr lang="en-US" dirty="0"/>
          </a:p>
        </p:txBody>
      </p:sp>
      <p:sp>
        <p:nvSpPr>
          <p:cNvPr id="20" name="Subtitle 2"/>
          <p:cNvSpPr txBox="1">
            <a:spLocks/>
          </p:cNvSpPr>
          <p:nvPr/>
        </p:nvSpPr>
        <p:spPr>
          <a:xfrm>
            <a:off x="11746674" y="6668847"/>
            <a:ext cx="731838" cy="362727"/>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l" defTabSz="914400">
              <a:defRPr/>
            </a:pPr>
            <a:r>
              <a:rPr lang="en-US" sz="1600" dirty="0" smtClean="0">
                <a:solidFill>
                  <a:srgbClr val="505050">
                    <a:lumMod val="50000"/>
                  </a:srgbClr>
                </a:solidFill>
                <a:effectLst>
                  <a:outerShdw blurRad="50800" dist="38100" dir="2700000" algn="tl" rotWithShape="0">
                    <a:prstClr val="white">
                      <a:alpha val="40000"/>
                    </a:prstClr>
                  </a:outerShdw>
                </a:effectLst>
                <a:latin typeface="Calibri"/>
                <a:cs typeface="Arial" pitchFamily="34" charset="0"/>
              </a:rPr>
              <a:t>07/12</a:t>
            </a:r>
            <a:endParaRPr lang="en-US" sz="1600" dirty="0">
              <a:solidFill>
                <a:srgbClr val="505050">
                  <a:lumMod val="50000"/>
                </a:srgbClr>
              </a:solidFill>
              <a:effectLst>
                <a:outerShdw blurRad="50800" dist="38100" dir="2700000" algn="tl" rotWithShape="0">
                  <a:prstClr val="white">
                    <a:alpha val="40000"/>
                  </a:prstClr>
                </a:outerShdw>
              </a:effectLst>
              <a:latin typeface="Calibri"/>
              <a:cs typeface="Arial" pitchFamily="34" charset="0"/>
            </a:endParaRPr>
          </a:p>
        </p:txBody>
      </p:sp>
      <p:sp>
        <p:nvSpPr>
          <p:cNvPr id="3" name="Rectangle 2"/>
          <p:cNvSpPr/>
          <p:nvPr/>
        </p:nvSpPr>
        <p:spPr bwMode="auto">
          <a:xfrm>
            <a:off x="0" y="2333837"/>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Methods</a:t>
            </a: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0" y="3797936"/>
            <a:ext cx="350837" cy="15843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Results</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0" y="5296007"/>
            <a:ext cx="350837" cy="1698518"/>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Summary</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0" y="906462"/>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Intro</a:t>
            </a:r>
          </a:p>
        </p:txBody>
      </p:sp>
      <p:pic>
        <p:nvPicPr>
          <p:cNvPr id="34" name="Picture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5817" y="943345"/>
            <a:ext cx="8534397" cy="2087830"/>
          </a:xfrm>
          <a:prstGeom prst="rect">
            <a:avLst/>
          </a:prstGeom>
        </p:spPr>
      </p:pic>
      <p:pic>
        <p:nvPicPr>
          <p:cNvPr id="38" name="Picture 37"/>
          <p:cNvPicPr>
            <a:picLocks noChangeAspect="1"/>
          </p:cNvPicPr>
          <p:nvPr/>
        </p:nvPicPr>
        <p:blipFill rotWithShape="1">
          <a:blip r:embed="rId4">
            <a:extLst>
              <a:ext uri="{28A0092B-C50C-407E-A947-70E740481C1C}">
                <a14:useLocalDpi xmlns:a14="http://schemas.microsoft.com/office/drawing/2010/main" val="0"/>
              </a:ext>
            </a:extLst>
          </a:blip>
          <a:srcRect l="62711" t="-129" r="21807" b="55332"/>
          <a:stretch/>
        </p:blipFill>
        <p:spPr bwMode="auto">
          <a:xfrm>
            <a:off x="1265237" y="3268662"/>
            <a:ext cx="1905000" cy="2827488"/>
          </a:xfrm>
          <a:prstGeom prst="rect">
            <a:avLst/>
          </a:prstGeom>
          <a:ln>
            <a:noFill/>
          </a:ln>
          <a:extLst>
            <a:ext uri="{53640926-AAD7-44d8-BBD7-CCE9431645EC}">
              <a14:shadowObscured xmlns="" xmlns:a14="http://schemas.microsoft.com/office/drawing/2010/main"/>
            </a:ext>
          </a:extLst>
        </p:spPr>
      </p:pic>
      <p:sp>
        <p:nvSpPr>
          <p:cNvPr id="39" name="Text Placeholder 4"/>
          <p:cNvSpPr>
            <a:spLocks noGrp="1"/>
          </p:cNvSpPr>
          <p:nvPr>
            <p:ph type="body" sz="quarter" idx="10"/>
          </p:nvPr>
        </p:nvSpPr>
        <p:spPr>
          <a:xfrm>
            <a:off x="1546556" y="6420373"/>
            <a:ext cx="1495366" cy="517065"/>
          </a:xfrm>
        </p:spPr>
        <p:txBody>
          <a:bodyPr/>
          <a:lstStyle/>
          <a:p>
            <a:r>
              <a:rPr lang="en-US" sz="2300" b="1" dirty="0" smtClean="0">
                <a:solidFill>
                  <a:schemeClr val="bg1">
                    <a:lumMod val="50000"/>
                  </a:schemeClr>
                </a:solidFill>
              </a:rPr>
              <a:t>Aspect</a:t>
            </a:r>
          </a:p>
        </p:txBody>
      </p:sp>
      <p:sp>
        <p:nvSpPr>
          <p:cNvPr id="40" name="Text Placeholder 4"/>
          <p:cNvSpPr txBox="1">
            <a:spLocks/>
          </p:cNvSpPr>
          <p:nvPr/>
        </p:nvSpPr>
        <p:spPr>
          <a:xfrm>
            <a:off x="214525" y="3884445"/>
            <a:ext cx="627864" cy="1736265"/>
          </a:xfrm>
          <a:prstGeom prst="rect">
            <a:avLst/>
          </a:prstGeom>
        </p:spPr>
        <p:txBody>
          <a:bodyPr vert="vert270"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smtClean="0">
                <a:solidFill>
                  <a:schemeClr val="bg1">
                    <a:lumMod val="50000"/>
                  </a:schemeClr>
                </a:solidFill>
              </a:rPr>
              <a:t>Residuals</a:t>
            </a:r>
            <a:endParaRPr lang="en-US" sz="2800" b="1" dirty="0" smtClean="0">
              <a:solidFill>
                <a:schemeClr val="bg1">
                  <a:lumMod val="50000"/>
                </a:schemeClr>
              </a:solidFill>
            </a:endParaRPr>
          </a:p>
        </p:txBody>
      </p:sp>
      <p:pic>
        <p:nvPicPr>
          <p:cNvPr id="46" name="Picture 45"/>
          <p:cNvPicPr>
            <a:picLocks noChangeAspect="1"/>
          </p:cNvPicPr>
          <p:nvPr/>
        </p:nvPicPr>
        <p:blipFill rotWithShape="1">
          <a:blip r:embed="rId4">
            <a:extLst>
              <a:ext uri="{28A0092B-C50C-407E-A947-70E740481C1C}">
                <a14:useLocalDpi xmlns:a14="http://schemas.microsoft.com/office/drawing/2010/main" val="0"/>
              </a:ext>
            </a:extLst>
          </a:blip>
          <a:srcRect l="23463" t="51911" r="60364" b="5738"/>
          <a:stretch/>
        </p:blipFill>
        <p:spPr bwMode="auto">
          <a:xfrm>
            <a:off x="3390118" y="3423004"/>
            <a:ext cx="1989919" cy="2673146"/>
          </a:xfrm>
          <a:prstGeom prst="rect">
            <a:avLst/>
          </a:prstGeom>
          <a:ln>
            <a:noFill/>
          </a:ln>
          <a:extLst>
            <a:ext uri="{53640926-AAD7-44d8-BBD7-CCE9431645EC}">
              <a14:shadowObscured xmlns="" xmlns:a14="http://schemas.microsoft.com/office/drawing/2010/main"/>
            </a:ext>
          </a:extLst>
        </p:spPr>
      </p:pic>
      <p:pic>
        <p:nvPicPr>
          <p:cNvPr id="47" name="Picture 46"/>
          <p:cNvPicPr>
            <a:picLocks noChangeAspect="1"/>
          </p:cNvPicPr>
          <p:nvPr/>
        </p:nvPicPr>
        <p:blipFill rotWithShape="1">
          <a:blip r:embed="rId4">
            <a:extLst>
              <a:ext uri="{28A0092B-C50C-407E-A947-70E740481C1C}">
                <a14:useLocalDpi xmlns:a14="http://schemas.microsoft.com/office/drawing/2010/main" val="0"/>
              </a:ext>
            </a:extLst>
          </a:blip>
          <a:srcRect l="23470" t="3278" r="60964" b="55281"/>
          <a:stretch/>
        </p:blipFill>
        <p:spPr bwMode="auto">
          <a:xfrm>
            <a:off x="5604546" y="3480472"/>
            <a:ext cx="1915202" cy="2615677"/>
          </a:xfrm>
          <a:prstGeom prst="rect">
            <a:avLst/>
          </a:prstGeom>
          <a:ln>
            <a:noFill/>
          </a:ln>
          <a:extLst>
            <a:ext uri="{53640926-AAD7-44d8-BBD7-CCE9431645EC}">
              <a14:shadowObscured xmlns="" xmlns:a14="http://schemas.microsoft.com/office/drawing/2010/main"/>
            </a:ext>
          </a:extLst>
        </p:spPr>
      </p:pic>
      <p:pic>
        <p:nvPicPr>
          <p:cNvPr id="48" name="Picture 47"/>
          <p:cNvPicPr>
            <a:picLocks noChangeAspect="1"/>
          </p:cNvPicPr>
          <p:nvPr/>
        </p:nvPicPr>
        <p:blipFill rotWithShape="1">
          <a:blip r:embed="rId4">
            <a:extLst>
              <a:ext uri="{28A0092B-C50C-407E-A947-70E740481C1C}">
                <a14:useLocalDpi xmlns:a14="http://schemas.microsoft.com/office/drawing/2010/main" val="0"/>
              </a:ext>
            </a:extLst>
          </a:blip>
          <a:srcRect l="62425" t="51503" r="21085" b="6164"/>
          <a:stretch/>
        </p:blipFill>
        <p:spPr bwMode="auto">
          <a:xfrm>
            <a:off x="7818437" y="3424166"/>
            <a:ext cx="2028940" cy="2671984"/>
          </a:xfrm>
          <a:prstGeom prst="rect">
            <a:avLst/>
          </a:prstGeom>
          <a:ln>
            <a:noFill/>
          </a:ln>
          <a:extLst>
            <a:ext uri="{53640926-AAD7-44d8-BBD7-CCE9431645EC}">
              <a14:shadowObscured xmlns="" xmlns:a14="http://schemas.microsoft.com/office/drawing/2010/main"/>
            </a:ext>
          </a:extLst>
        </p:spPr>
      </p:pic>
      <p:pic>
        <p:nvPicPr>
          <p:cNvPr id="49" name="Picture 48"/>
          <p:cNvPicPr>
            <a:picLocks noChangeAspect="1"/>
          </p:cNvPicPr>
          <p:nvPr/>
        </p:nvPicPr>
        <p:blipFill rotWithShape="1">
          <a:blip r:embed="rId4">
            <a:extLst>
              <a:ext uri="{28A0092B-C50C-407E-A947-70E740481C1C}">
                <a14:useLocalDpi xmlns:a14="http://schemas.microsoft.com/office/drawing/2010/main" val="0"/>
              </a:ext>
            </a:extLst>
          </a:blip>
          <a:srcRect l="42870" t="2006" r="40546" b="54872"/>
          <a:stretch/>
        </p:blipFill>
        <p:spPr bwMode="auto">
          <a:xfrm>
            <a:off x="10104436" y="3450512"/>
            <a:ext cx="2040507" cy="2721838"/>
          </a:xfrm>
          <a:prstGeom prst="rect">
            <a:avLst/>
          </a:prstGeom>
          <a:ln>
            <a:noFill/>
          </a:ln>
          <a:extLst>
            <a:ext uri="{53640926-AAD7-44d8-BBD7-CCE9431645EC}">
              <a14:shadowObscured xmlns="" xmlns:a14="http://schemas.microsoft.com/office/drawing/2010/main"/>
            </a:ext>
          </a:extLst>
        </p:spPr>
      </p:pic>
      <p:sp>
        <p:nvSpPr>
          <p:cNvPr id="5" name="TextBox 4"/>
          <p:cNvSpPr txBox="1"/>
          <p:nvPr/>
        </p:nvSpPr>
        <p:spPr>
          <a:xfrm>
            <a:off x="788467" y="5657823"/>
            <a:ext cx="228600"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400" dirty="0">
                <a:solidFill>
                  <a:schemeClr val="bg1">
                    <a:lumMod val="50000"/>
                  </a:schemeClr>
                </a:solidFill>
                <a:latin typeface="+mj-lt"/>
              </a:rPr>
              <a:t>0</a:t>
            </a:r>
          </a:p>
        </p:txBody>
      </p:sp>
      <p:sp>
        <p:nvSpPr>
          <p:cNvPr id="50" name="TextBox 49"/>
          <p:cNvSpPr txBox="1"/>
          <p:nvPr/>
        </p:nvSpPr>
        <p:spPr>
          <a:xfrm>
            <a:off x="602431" y="5184301"/>
            <a:ext cx="752065"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400" dirty="0">
                <a:solidFill>
                  <a:schemeClr val="bg1">
                    <a:lumMod val="50000"/>
                  </a:schemeClr>
                </a:solidFill>
                <a:latin typeface="+mj-lt"/>
              </a:rPr>
              <a:t>10</a:t>
            </a:r>
          </a:p>
        </p:txBody>
      </p:sp>
      <p:sp>
        <p:nvSpPr>
          <p:cNvPr id="51" name="TextBox 50"/>
          <p:cNvSpPr txBox="1"/>
          <p:nvPr/>
        </p:nvSpPr>
        <p:spPr>
          <a:xfrm>
            <a:off x="622955" y="4625066"/>
            <a:ext cx="752065"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400" dirty="0">
                <a:solidFill>
                  <a:schemeClr val="bg1">
                    <a:lumMod val="50000"/>
                  </a:schemeClr>
                </a:solidFill>
                <a:latin typeface="+mj-lt"/>
              </a:rPr>
              <a:t>20</a:t>
            </a:r>
          </a:p>
        </p:txBody>
      </p:sp>
      <p:sp>
        <p:nvSpPr>
          <p:cNvPr id="52" name="TextBox 51"/>
          <p:cNvSpPr txBox="1"/>
          <p:nvPr/>
        </p:nvSpPr>
        <p:spPr>
          <a:xfrm>
            <a:off x="651193" y="4108688"/>
            <a:ext cx="752065"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400" dirty="0">
                <a:solidFill>
                  <a:schemeClr val="bg1">
                    <a:lumMod val="50000"/>
                  </a:schemeClr>
                </a:solidFill>
                <a:latin typeface="+mj-lt"/>
              </a:rPr>
              <a:t>30</a:t>
            </a:r>
          </a:p>
        </p:txBody>
      </p:sp>
      <p:sp>
        <p:nvSpPr>
          <p:cNvPr id="53" name="TextBox 52"/>
          <p:cNvSpPr txBox="1"/>
          <p:nvPr/>
        </p:nvSpPr>
        <p:spPr>
          <a:xfrm>
            <a:off x="665572" y="3592980"/>
            <a:ext cx="752065"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400" dirty="0">
                <a:solidFill>
                  <a:schemeClr val="bg1">
                    <a:lumMod val="50000"/>
                  </a:schemeClr>
                </a:solidFill>
                <a:latin typeface="+mj-lt"/>
              </a:rPr>
              <a:t>40</a:t>
            </a:r>
          </a:p>
        </p:txBody>
      </p:sp>
      <p:sp>
        <p:nvSpPr>
          <p:cNvPr id="54" name="TextBox 53"/>
          <p:cNvSpPr txBox="1"/>
          <p:nvPr/>
        </p:nvSpPr>
        <p:spPr>
          <a:xfrm>
            <a:off x="1151239" y="5974842"/>
            <a:ext cx="228600"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300" dirty="0">
                <a:solidFill>
                  <a:schemeClr val="bg1">
                    <a:lumMod val="50000"/>
                  </a:schemeClr>
                </a:solidFill>
                <a:latin typeface="+mj-lt"/>
              </a:rPr>
              <a:t>0</a:t>
            </a:r>
          </a:p>
        </p:txBody>
      </p:sp>
      <p:sp>
        <p:nvSpPr>
          <p:cNvPr id="55" name="TextBox 54"/>
          <p:cNvSpPr txBox="1"/>
          <p:nvPr/>
        </p:nvSpPr>
        <p:spPr>
          <a:xfrm>
            <a:off x="1425775" y="5974842"/>
            <a:ext cx="868464"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300" dirty="0" smtClean="0">
                <a:solidFill>
                  <a:schemeClr val="bg1">
                    <a:lumMod val="50000"/>
                  </a:schemeClr>
                </a:solidFill>
                <a:latin typeface="+mj-lt"/>
              </a:rPr>
              <a:t>100</a:t>
            </a:r>
            <a:endParaRPr lang="en-US" sz="2300" dirty="0">
              <a:solidFill>
                <a:schemeClr val="bg1">
                  <a:lumMod val="50000"/>
                </a:schemeClr>
              </a:solidFill>
              <a:latin typeface="+mj-lt"/>
            </a:endParaRPr>
          </a:p>
        </p:txBody>
      </p:sp>
      <p:sp>
        <p:nvSpPr>
          <p:cNvPr id="56" name="TextBox 55"/>
          <p:cNvSpPr txBox="1"/>
          <p:nvPr/>
        </p:nvSpPr>
        <p:spPr>
          <a:xfrm>
            <a:off x="1934463" y="5974842"/>
            <a:ext cx="868464"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300" dirty="0" smtClean="0">
                <a:solidFill>
                  <a:schemeClr val="bg1">
                    <a:lumMod val="50000"/>
                  </a:schemeClr>
                </a:solidFill>
                <a:latin typeface="+mj-lt"/>
              </a:rPr>
              <a:t>200</a:t>
            </a:r>
            <a:endParaRPr lang="en-US" sz="2300" dirty="0">
              <a:solidFill>
                <a:schemeClr val="bg1">
                  <a:lumMod val="50000"/>
                </a:schemeClr>
              </a:solidFill>
              <a:latin typeface="+mj-lt"/>
            </a:endParaRPr>
          </a:p>
        </p:txBody>
      </p:sp>
      <p:sp>
        <p:nvSpPr>
          <p:cNvPr id="57" name="TextBox 56"/>
          <p:cNvSpPr txBox="1"/>
          <p:nvPr/>
        </p:nvSpPr>
        <p:spPr>
          <a:xfrm>
            <a:off x="2463578" y="5971755"/>
            <a:ext cx="868464"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300" dirty="0" smtClean="0">
                <a:solidFill>
                  <a:schemeClr val="bg1">
                    <a:lumMod val="50000"/>
                  </a:schemeClr>
                </a:solidFill>
                <a:latin typeface="+mj-lt"/>
              </a:rPr>
              <a:t>300</a:t>
            </a:r>
            <a:endParaRPr lang="en-US" sz="2300" dirty="0">
              <a:solidFill>
                <a:schemeClr val="bg1">
                  <a:lumMod val="50000"/>
                </a:schemeClr>
              </a:solidFill>
              <a:latin typeface="+mj-lt"/>
            </a:endParaRPr>
          </a:p>
        </p:txBody>
      </p:sp>
      <p:sp>
        <p:nvSpPr>
          <p:cNvPr id="58" name="TextBox 57"/>
          <p:cNvSpPr txBox="1"/>
          <p:nvPr/>
        </p:nvSpPr>
        <p:spPr>
          <a:xfrm>
            <a:off x="3270717" y="5971743"/>
            <a:ext cx="228600"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400" dirty="0">
                <a:solidFill>
                  <a:schemeClr val="bg1">
                    <a:lumMod val="50000"/>
                  </a:schemeClr>
                </a:solidFill>
                <a:latin typeface="+mj-lt"/>
              </a:rPr>
              <a:t>0</a:t>
            </a:r>
          </a:p>
        </p:txBody>
      </p:sp>
      <p:sp>
        <p:nvSpPr>
          <p:cNvPr id="60" name="TextBox 59"/>
          <p:cNvSpPr txBox="1"/>
          <p:nvPr/>
        </p:nvSpPr>
        <p:spPr>
          <a:xfrm>
            <a:off x="3605082" y="5974842"/>
            <a:ext cx="228600"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400" dirty="0" smtClean="0">
                <a:solidFill>
                  <a:schemeClr val="bg1">
                    <a:lumMod val="50000"/>
                  </a:schemeClr>
                </a:solidFill>
                <a:latin typeface="+mj-lt"/>
              </a:rPr>
              <a:t>1</a:t>
            </a:r>
            <a:endParaRPr lang="en-US" sz="2400" dirty="0">
              <a:solidFill>
                <a:schemeClr val="bg1">
                  <a:lumMod val="50000"/>
                </a:schemeClr>
              </a:solidFill>
              <a:latin typeface="+mj-lt"/>
            </a:endParaRPr>
          </a:p>
        </p:txBody>
      </p:sp>
      <p:sp>
        <p:nvSpPr>
          <p:cNvPr id="61" name="TextBox 60"/>
          <p:cNvSpPr txBox="1"/>
          <p:nvPr/>
        </p:nvSpPr>
        <p:spPr>
          <a:xfrm>
            <a:off x="3956517" y="5986868"/>
            <a:ext cx="228600"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400" dirty="0" smtClean="0">
                <a:solidFill>
                  <a:schemeClr val="bg1">
                    <a:lumMod val="50000"/>
                  </a:schemeClr>
                </a:solidFill>
                <a:latin typeface="+mj-lt"/>
              </a:rPr>
              <a:t>2</a:t>
            </a:r>
            <a:endParaRPr lang="en-US" sz="2400" dirty="0">
              <a:solidFill>
                <a:schemeClr val="bg1">
                  <a:lumMod val="50000"/>
                </a:schemeClr>
              </a:solidFill>
              <a:latin typeface="+mj-lt"/>
            </a:endParaRPr>
          </a:p>
        </p:txBody>
      </p:sp>
      <p:sp>
        <p:nvSpPr>
          <p:cNvPr id="62" name="TextBox 61"/>
          <p:cNvSpPr txBox="1"/>
          <p:nvPr/>
        </p:nvSpPr>
        <p:spPr>
          <a:xfrm>
            <a:off x="4353726" y="5986914"/>
            <a:ext cx="228600"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400" dirty="0" smtClean="0">
                <a:solidFill>
                  <a:schemeClr val="bg1">
                    <a:lumMod val="50000"/>
                  </a:schemeClr>
                </a:solidFill>
                <a:latin typeface="+mj-lt"/>
              </a:rPr>
              <a:t>3</a:t>
            </a:r>
            <a:endParaRPr lang="en-US" sz="2400" dirty="0">
              <a:solidFill>
                <a:schemeClr val="bg1">
                  <a:lumMod val="50000"/>
                </a:schemeClr>
              </a:solidFill>
              <a:latin typeface="+mj-lt"/>
            </a:endParaRPr>
          </a:p>
        </p:txBody>
      </p:sp>
      <p:sp>
        <p:nvSpPr>
          <p:cNvPr id="63" name="TextBox 62"/>
          <p:cNvSpPr txBox="1"/>
          <p:nvPr/>
        </p:nvSpPr>
        <p:spPr>
          <a:xfrm>
            <a:off x="4713319" y="5986914"/>
            <a:ext cx="228600"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400" dirty="0" smtClean="0">
                <a:solidFill>
                  <a:schemeClr val="bg1">
                    <a:lumMod val="50000"/>
                  </a:schemeClr>
                </a:solidFill>
                <a:latin typeface="+mj-lt"/>
              </a:rPr>
              <a:t>4</a:t>
            </a:r>
            <a:endParaRPr lang="en-US" sz="2400" dirty="0">
              <a:solidFill>
                <a:schemeClr val="bg1">
                  <a:lumMod val="50000"/>
                </a:schemeClr>
              </a:solidFill>
              <a:latin typeface="+mj-lt"/>
            </a:endParaRPr>
          </a:p>
        </p:txBody>
      </p:sp>
      <p:sp>
        <p:nvSpPr>
          <p:cNvPr id="64" name="TextBox 63"/>
          <p:cNvSpPr txBox="1"/>
          <p:nvPr/>
        </p:nvSpPr>
        <p:spPr>
          <a:xfrm>
            <a:off x="5072912" y="5971755"/>
            <a:ext cx="228600"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400" dirty="0" smtClean="0">
                <a:solidFill>
                  <a:schemeClr val="bg1">
                    <a:lumMod val="50000"/>
                  </a:schemeClr>
                </a:solidFill>
                <a:latin typeface="+mj-lt"/>
              </a:rPr>
              <a:t>5</a:t>
            </a:r>
            <a:endParaRPr lang="en-US" sz="2400" dirty="0">
              <a:solidFill>
                <a:schemeClr val="bg1">
                  <a:lumMod val="50000"/>
                </a:schemeClr>
              </a:solidFill>
              <a:latin typeface="+mj-lt"/>
            </a:endParaRPr>
          </a:p>
        </p:txBody>
      </p:sp>
      <p:sp>
        <p:nvSpPr>
          <p:cNvPr id="65" name="Text Placeholder 4"/>
          <p:cNvSpPr txBox="1">
            <a:spLocks/>
          </p:cNvSpPr>
          <p:nvPr/>
        </p:nvSpPr>
        <p:spPr>
          <a:xfrm>
            <a:off x="3523485" y="6395034"/>
            <a:ext cx="1856552" cy="52322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smtClean="0">
                <a:solidFill>
                  <a:schemeClr val="bg1">
                    <a:lumMod val="50000"/>
                  </a:schemeClr>
                </a:solidFill>
              </a:rPr>
              <a:t>Curvature</a:t>
            </a:r>
            <a:endParaRPr lang="en-US" sz="2800" b="1" dirty="0" smtClean="0">
              <a:solidFill>
                <a:schemeClr val="bg1">
                  <a:lumMod val="50000"/>
                </a:schemeClr>
              </a:solidFill>
            </a:endParaRPr>
          </a:p>
        </p:txBody>
      </p:sp>
      <p:sp>
        <p:nvSpPr>
          <p:cNvPr id="66" name="TextBox 65"/>
          <p:cNvSpPr txBox="1"/>
          <p:nvPr/>
        </p:nvSpPr>
        <p:spPr>
          <a:xfrm>
            <a:off x="5349592" y="5974842"/>
            <a:ext cx="861230"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300" dirty="0" smtClean="0">
                <a:solidFill>
                  <a:schemeClr val="bg1">
                    <a:lumMod val="50000"/>
                  </a:schemeClr>
                </a:solidFill>
                <a:latin typeface="+mj-lt"/>
              </a:rPr>
              <a:t>200</a:t>
            </a:r>
            <a:endParaRPr lang="en-US" sz="2300" dirty="0">
              <a:solidFill>
                <a:schemeClr val="bg1">
                  <a:lumMod val="50000"/>
                </a:schemeClr>
              </a:solidFill>
              <a:latin typeface="+mj-lt"/>
            </a:endParaRPr>
          </a:p>
        </p:txBody>
      </p:sp>
      <p:sp>
        <p:nvSpPr>
          <p:cNvPr id="68" name="TextBox 67"/>
          <p:cNvSpPr txBox="1"/>
          <p:nvPr/>
        </p:nvSpPr>
        <p:spPr>
          <a:xfrm>
            <a:off x="5953023" y="5974842"/>
            <a:ext cx="861230"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300" dirty="0" smtClean="0">
                <a:solidFill>
                  <a:schemeClr val="bg1">
                    <a:lumMod val="50000"/>
                  </a:schemeClr>
                </a:solidFill>
                <a:latin typeface="+mj-lt"/>
              </a:rPr>
              <a:t>600</a:t>
            </a:r>
            <a:endParaRPr lang="en-US" sz="2300" dirty="0">
              <a:solidFill>
                <a:schemeClr val="bg1">
                  <a:lumMod val="50000"/>
                </a:schemeClr>
              </a:solidFill>
              <a:latin typeface="+mj-lt"/>
            </a:endParaRPr>
          </a:p>
        </p:txBody>
      </p:sp>
      <p:sp>
        <p:nvSpPr>
          <p:cNvPr id="69" name="TextBox 68"/>
          <p:cNvSpPr txBox="1"/>
          <p:nvPr/>
        </p:nvSpPr>
        <p:spPr>
          <a:xfrm>
            <a:off x="6601687" y="5986868"/>
            <a:ext cx="1013626"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300" dirty="0" smtClean="0">
                <a:solidFill>
                  <a:schemeClr val="bg1">
                    <a:lumMod val="50000"/>
                  </a:schemeClr>
                </a:solidFill>
                <a:latin typeface="+mj-lt"/>
              </a:rPr>
              <a:t>1000</a:t>
            </a:r>
            <a:endParaRPr lang="en-US" sz="2300" dirty="0">
              <a:solidFill>
                <a:schemeClr val="bg1">
                  <a:lumMod val="50000"/>
                </a:schemeClr>
              </a:solidFill>
              <a:latin typeface="+mj-lt"/>
            </a:endParaRPr>
          </a:p>
        </p:txBody>
      </p:sp>
      <p:sp>
        <p:nvSpPr>
          <p:cNvPr id="70" name="Text Placeholder 4"/>
          <p:cNvSpPr txBox="1">
            <a:spLocks/>
          </p:cNvSpPr>
          <p:nvPr/>
        </p:nvSpPr>
        <p:spPr>
          <a:xfrm>
            <a:off x="5789368" y="6374086"/>
            <a:ext cx="1651853" cy="5170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smtClean="0">
                <a:solidFill>
                  <a:schemeClr val="bg1">
                    <a:lumMod val="50000"/>
                  </a:schemeClr>
                </a:solidFill>
              </a:rPr>
              <a:t>Elevation</a:t>
            </a:r>
            <a:endParaRPr lang="en-US" sz="2800" b="1" dirty="0" smtClean="0">
              <a:solidFill>
                <a:schemeClr val="bg1">
                  <a:lumMod val="50000"/>
                </a:schemeClr>
              </a:solidFill>
            </a:endParaRPr>
          </a:p>
        </p:txBody>
      </p:sp>
      <p:sp>
        <p:nvSpPr>
          <p:cNvPr id="71" name="TextBox 70"/>
          <p:cNvSpPr txBox="1"/>
          <p:nvPr/>
        </p:nvSpPr>
        <p:spPr>
          <a:xfrm>
            <a:off x="7667822" y="6004902"/>
            <a:ext cx="228600"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400" dirty="0" smtClean="0">
                <a:solidFill>
                  <a:schemeClr val="bg1">
                    <a:lumMod val="50000"/>
                  </a:schemeClr>
                </a:solidFill>
                <a:latin typeface="+mj-lt"/>
              </a:rPr>
              <a:t>0</a:t>
            </a:r>
            <a:endParaRPr lang="en-US" sz="2400" dirty="0">
              <a:solidFill>
                <a:schemeClr val="bg1">
                  <a:lumMod val="50000"/>
                </a:schemeClr>
              </a:solidFill>
              <a:latin typeface="+mj-lt"/>
            </a:endParaRPr>
          </a:p>
        </p:txBody>
      </p:sp>
      <p:sp>
        <p:nvSpPr>
          <p:cNvPr id="72" name="TextBox 71"/>
          <p:cNvSpPr txBox="1"/>
          <p:nvPr/>
        </p:nvSpPr>
        <p:spPr>
          <a:xfrm>
            <a:off x="8006178" y="6004902"/>
            <a:ext cx="736048"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400" dirty="0" smtClean="0">
                <a:solidFill>
                  <a:schemeClr val="bg1">
                    <a:lumMod val="50000"/>
                  </a:schemeClr>
                </a:solidFill>
                <a:latin typeface="+mj-lt"/>
              </a:rPr>
              <a:t>20</a:t>
            </a:r>
            <a:endParaRPr lang="en-US" sz="2400" dirty="0">
              <a:solidFill>
                <a:schemeClr val="bg1">
                  <a:lumMod val="50000"/>
                </a:schemeClr>
              </a:solidFill>
              <a:latin typeface="+mj-lt"/>
            </a:endParaRPr>
          </a:p>
        </p:txBody>
      </p:sp>
      <p:sp>
        <p:nvSpPr>
          <p:cNvPr id="73" name="TextBox 72"/>
          <p:cNvSpPr txBox="1"/>
          <p:nvPr/>
        </p:nvSpPr>
        <p:spPr>
          <a:xfrm>
            <a:off x="8448421" y="6007391"/>
            <a:ext cx="736048"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400" dirty="0" smtClean="0">
                <a:solidFill>
                  <a:schemeClr val="bg1">
                    <a:lumMod val="50000"/>
                  </a:schemeClr>
                </a:solidFill>
                <a:latin typeface="+mj-lt"/>
              </a:rPr>
              <a:t>40</a:t>
            </a:r>
            <a:endParaRPr lang="en-US" sz="2400" dirty="0">
              <a:solidFill>
                <a:schemeClr val="bg1">
                  <a:lumMod val="50000"/>
                </a:schemeClr>
              </a:solidFill>
              <a:latin typeface="+mj-lt"/>
            </a:endParaRPr>
          </a:p>
        </p:txBody>
      </p:sp>
      <p:sp>
        <p:nvSpPr>
          <p:cNvPr id="74" name="TextBox 73"/>
          <p:cNvSpPr txBox="1"/>
          <p:nvPr/>
        </p:nvSpPr>
        <p:spPr>
          <a:xfrm>
            <a:off x="8889370" y="6004902"/>
            <a:ext cx="736048"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400" dirty="0" smtClean="0">
                <a:solidFill>
                  <a:schemeClr val="bg1">
                    <a:lumMod val="50000"/>
                  </a:schemeClr>
                </a:solidFill>
                <a:latin typeface="+mj-lt"/>
              </a:rPr>
              <a:t>60</a:t>
            </a:r>
            <a:endParaRPr lang="en-US" sz="2400" dirty="0">
              <a:solidFill>
                <a:schemeClr val="bg1">
                  <a:lumMod val="50000"/>
                </a:schemeClr>
              </a:solidFill>
              <a:latin typeface="+mj-lt"/>
            </a:endParaRPr>
          </a:p>
        </p:txBody>
      </p:sp>
      <p:sp>
        <p:nvSpPr>
          <p:cNvPr id="75" name="TextBox 74"/>
          <p:cNvSpPr txBox="1"/>
          <p:nvPr/>
        </p:nvSpPr>
        <p:spPr>
          <a:xfrm>
            <a:off x="9331613" y="6021082"/>
            <a:ext cx="736048"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400" dirty="0" smtClean="0">
                <a:solidFill>
                  <a:schemeClr val="bg1">
                    <a:lumMod val="50000"/>
                  </a:schemeClr>
                </a:solidFill>
                <a:latin typeface="+mj-lt"/>
              </a:rPr>
              <a:t>80</a:t>
            </a:r>
            <a:endParaRPr lang="en-US" sz="2400" dirty="0">
              <a:solidFill>
                <a:schemeClr val="bg1">
                  <a:lumMod val="50000"/>
                </a:schemeClr>
              </a:solidFill>
              <a:latin typeface="+mj-lt"/>
            </a:endParaRPr>
          </a:p>
        </p:txBody>
      </p:sp>
      <p:sp>
        <p:nvSpPr>
          <p:cNvPr id="76" name="Text Placeholder 4"/>
          <p:cNvSpPr txBox="1">
            <a:spLocks/>
          </p:cNvSpPr>
          <p:nvPr/>
        </p:nvSpPr>
        <p:spPr>
          <a:xfrm>
            <a:off x="8030608" y="6395034"/>
            <a:ext cx="1916039" cy="5170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smtClean="0">
                <a:solidFill>
                  <a:schemeClr val="bg1">
                    <a:lumMod val="50000"/>
                  </a:schemeClr>
                </a:solidFill>
              </a:rPr>
              <a:t>Roughness</a:t>
            </a:r>
          </a:p>
        </p:txBody>
      </p:sp>
      <p:sp>
        <p:nvSpPr>
          <p:cNvPr id="77" name="TextBox 76"/>
          <p:cNvSpPr txBox="1"/>
          <p:nvPr/>
        </p:nvSpPr>
        <p:spPr>
          <a:xfrm>
            <a:off x="9994368" y="6011812"/>
            <a:ext cx="228600"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300" dirty="0" smtClean="0">
                <a:solidFill>
                  <a:schemeClr val="bg1">
                    <a:lumMod val="50000"/>
                  </a:schemeClr>
                </a:solidFill>
                <a:latin typeface="+mj-lt"/>
              </a:rPr>
              <a:t>0</a:t>
            </a:r>
            <a:endParaRPr lang="en-US" sz="2300" dirty="0">
              <a:solidFill>
                <a:schemeClr val="bg1">
                  <a:lumMod val="50000"/>
                </a:schemeClr>
              </a:solidFill>
              <a:latin typeface="+mj-lt"/>
            </a:endParaRPr>
          </a:p>
        </p:txBody>
      </p:sp>
      <p:sp>
        <p:nvSpPr>
          <p:cNvPr id="78" name="TextBox 77"/>
          <p:cNvSpPr txBox="1"/>
          <p:nvPr/>
        </p:nvSpPr>
        <p:spPr>
          <a:xfrm>
            <a:off x="10500216" y="6030241"/>
            <a:ext cx="761099"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300" dirty="0" smtClean="0">
                <a:solidFill>
                  <a:schemeClr val="bg1">
                    <a:lumMod val="50000"/>
                  </a:schemeClr>
                </a:solidFill>
                <a:latin typeface="+mj-lt"/>
              </a:rPr>
              <a:t>50</a:t>
            </a:r>
            <a:endParaRPr lang="en-US" sz="2300" dirty="0">
              <a:solidFill>
                <a:schemeClr val="bg1">
                  <a:lumMod val="50000"/>
                </a:schemeClr>
              </a:solidFill>
              <a:latin typeface="+mj-lt"/>
            </a:endParaRPr>
          </a:p>
        </p:txBody>
      </p:sp>
      <p:sp>
        <p:nvSpPr>
          <p:cNvPr id="79" name="TextBox 78"/>
          <p:cNvSpPr txBox="1"/>
          <p:nvPr/>
        </p:nvSpPr>
        <p:spPr>
          <a:xfrm>
            <a:off x="11082399" y="6035307"/>
            <a:ext cx="1030194"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300" dirty="0" smtClean="0">
                <a:solidFill>
                  <a:schemeClr val="bg1">
                    <a:lumMod val="50000"/>
                  </a:schemeClr>
                </a:solidFill>
                <a:latin typeface="+mj-lt"/>
              </a:rPr>
              <a:t>100</a:t>
            </a:r>
            <a:endParaRPr lang="en-US" sz="2300" dirty="0">
              <a:solidFill>
                <a:schemeClr val="bg1">
                  <a:lumMod val="50000"/>
                </a:schemeClr>
              </a:solidFill>
              <a:latin typeface="+mj-lt"/>
            </a:endParaRPr>
          </a:p>
        </p:txBody>
      </p:sp>
      <p:sp>
        <p:nvSpPr>
          <p:cNvPr id="80" name="TextBox 79"/>
          <p:cNvSpPr txBox="1"/>
          <p:nvPr/>
        </p:nvSpPr>
        <p:spPr>
          <a:xfrm>
            <a:off x="11655707" y="6040373"/>
            <a:ext cx="1052021" cy="627864"/>
          </a:xfrm>
          <a:prstGeom prst="rect">
            <a:avLst/>
          </a:prstGeom>
          <a:noFill/>
        </p:spPr>
        <p:txBody>
          <a:bodyPr wrap="square" lIns="182880" tIns="146304" rIns="182880" bIns="146304" rtlCol="0">
            <a:spAutoFit/>
          </a:bodyPr>
          <a:lstStyle/>
          <a:p>
            <a:pPr>
              <a:lnSpc>
                <a:spcPct val="90000"/>
              </a:lnSpc>
              <a:spcBef>
                <a:spcPct val="20000"/>
              </a:spcBef>
              <a:buSzPct val="90000"/>
            </a:pPr>
            <a:r>
              <a:rPr lang="en-US" sz="2300" dirty="0" smtClean="0">
                <a:solidFill>
                  <a:schemeClr val="bg1">
                    <a:lumMod val="50000"/>
                  </a:schemeClr>
                </a:solidFill>
                <a:latin typeface="+mj-lt"/>
              </a:rPr>
              <a:t>150</a:t>
            </a:r>
            <a:endParaRPr lang="en-US" sz="2300" dirty="0">
              <a:solidFill>
                <a:schemeClr val="bg1">
                  <a:lumMod val="50000"/>
                </a:schemeClr>
              </a:solidFill>
              <a:latin typeface="+mj-lt"/>
            </a:endParaRPr>
          </a:p>
        </p:txBody>
      </p:sp>
      <p:sp>
        <p:nvSpPr>
          <p:cNvPr id="81" name="Text Placeholder 4"/>
          <p:cNvSpPr txBox="1">
            <a:spLocks/>
          </p:cNvSpPr>
          <p:nvPr/>
        </p:nvSpPr>
        <p:spPr>
          <a:xfrm>
            <a:off x="10672335" y="6401944"/>
            <a:ext cx="1260902" cy="50911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dirty="0" smtClean="0">
                <a:solidFill>
                  <a:schemeClr val="bg1">
                    <a:lumMod val="50000"/>
                  </a:schemeClr>
                </a:solidFill>
              </a:rPr>
              <a:t>Slope</a:t>
            </a:r>
          </a:p>
        </p:txBody>
      </p:sp>
    </p:spTree>
    <p:extLst>
      <p:ext uri="{BB962C8B-B14F-4D97-AF65-F5344CB8AC3E}">
        <p14:creationId xmlns:p14="http://schemas.microsoft.com/office/powerpoint/2010/main" val="4126889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0837" y="-7938"/>
            <a:ext cx="12085638" cy="917575"/>
          </a:xfrm>
          <a:prstGeom prst="rect">
            <a:avLst/>
          </a:prstGeom>
          <a:solidFill>
            <a:srgbClr val="0072C6"/>
          </a:solidFill>
        </p:spPr>
        <p:txBody>
          <a:bodyPr lIns="182880" rIns="274320" anchor="ctr" anchorCtr="0"/>
          <a:lstStyle/>
          <a:p>
            <a:r>
              <a:rPr lang="en-US" sz="3200" b="1" dirty="0" smtClean="0"/>
              <a:t>Optimal </a:t>
            </a:r>
            <a:r>
              <a:rPr lang="en-US" sz="3200" b="1" dirty="0"/>
              <a:t>Configuration for Weighted Average Interpolator (RMSE values)</a:t>
            </a:r>
          </a:p>
        </p:txBody>
      </p:sp>
      <p:sp>
        <p:nvSpPr>
          <p:cNvPr id="20" name="Subtitle 2"/>
          <p:cNvSpPr txBox="1">
            <a:spLocks/>
          </p:cNvSpPr>
          <p:nvPr/>
        </p:nvSpPr>
        <p:spPr>
          <a:xfrm>
            <a:off x="11704637" y="6631797"/>
            <a:ext cx="731838" cy="362727"/>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l" defTabSz="914400">
              <a:defRPr/>
            </a:pPr>
            <a:r>
              <a:rPr lang="en-US" sz="1600" dirty="0" smtClean="0">
                <a:solidFill>
                  <a:srgbClr val="505050">
                    <a:lumMod val="50000"/>
                  </a:srgbClr>
                </a:solidFill>
                <a:effectLst>
                  <a:outerShdw blurRad="50800" dist="38100" dir="2700000" algn="tl" rotWithShape="0">
                    <a:prstClr val="white">
                      <a:alpha val="40000"/>
                    </a:prstClr>
                  </a:outerShdw>
                </a:effectLst>
                <a:latin typeface="Calibri"/>
                <a:cs typeface="Arial" pitchFamily="34" charset="0"/>
              </a:rPr>
              <a:t>08/12</a:t>
            </a:r>
            <a:endParaRPr lang="en-US" sz="1600" dirty="0">
              <a:solidFill>
                <a:srgbClr val="505050">
                  <a:lumMod val="50000"/>
                </a:srgbClr>
              </a:solidFill>
              <a:effectLst>
                <a:outerShdw blurRad="50800" dist="38100" dir="2700000" algn="tl" rotWithShape="0">
                  <a:prstClr val="white">
                    <a:alpha val="40000"/>
                  </a:prstClr>
                </a:outerShdw>
              </a:effectLst>
              <a:latin typeface="Calibri"/>
              <a:cs typeface="Arial" pitchFamily="34" charset="0"/>
            </a:endParaRPr>
          </a:p>
        </p:txBody>
      </p:sp>
      <p:sp>
        <p:nvSpPr>
          <p:cNvPr id="3" name="Rectangle 2"/>
          <p:cNvSpPr/>
          <p:nvPr/>
        </p:nvSpPr>
        <p:spPr bwMode="auto">
          <a:xfrm>
            <a:off x="0" y="2333837"/>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Methods</a:t>
            </a: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0" y="3797936"/>
            <a:ext cx="350837" cy="15843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Results</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0" y="5296007"/>
            <a:ext cx="350837" cy="1698518"/>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Summary</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0" y="906462"/>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Intro</a:t>
            </a:r>
          </a:p>
        </p:txBody>
      </p:sp>
      <p:graphicFrame>
        <p:nvGraphicFramePr>
          <p:cNvPr id="22" name="Table 21"/>
          <p:cNvGraphicFramePr>
            <a:graphicFrameLocks noGrp="1"/>
          </p:cNvGraphicFramePr>
          <p:nvPr>
            <p:extLst>
              <p:ext uri="{D42A27DB-BD31-4B8C-83A1-F6EECF244321}">
                <p14:modId xmlns:p14="http://schemas.microsoft.com/office/powerpoint/2010/main" val="3182666059"/>
              </p:ext>
            </p:extLst>
          </p:nvPr>
        </p:nvGraphicFramePr>
        <p:xfrm>
          <a:off x="3017837" y="1390429"/>
          <a:ext cx="6553200" cy="2355274"/>
        </p:xfrm>
        <a:graphic>
          <a:graphicData uri="http://schemas.openxmlformats.org/drawingml/2006/table">
            <a:tbl>
              <a:tblPr firstRow="1" firstCol="1" bandRow="1"/>
              <a:tblGrid>
                <a:gridCol w="2689215">
                  <a:extLst>
                    <a:ext uri="{9D8B030D-6E8A-4147-A177-3AD203B41FA5}">
                      <a16:colId xmlns="" xmlns:a16="http://schemas.microsoft.com/office/drawing/2014/main" val="20000"/>
                    </a:ext>
                  </a:extLst>
                </a:gridCol>
                <a:gridCol w="1028427">
                  <a:extLst>
                    <a:ext uri="{9D8B030D-6E8A-4147-A177-3AD203B41FA5}">
                      <a16:colId xmlns="" xmlns:a16="http://schemas.microsoft.com/office/drawing/2014/main" val="20001"/>
                    </a:ext>
                  </a:extLst>
                </a:gridCol>
                <a:gridCol w="821667">
                  <a:extLst>
                    <a:ext uri="{9D8B030D-6E8A-4147-A177-3AD203B41FA5}">
                      <a16:colId xmlns="" xmlns:a16="http://schemas.microsoft.com/office/drawing/2014/main" val="20002"/>
                    </a:ext>
                  </a:extLst>
                </a:gridCol>
                <a:gridCol w="1114353">
                  <a:extLst>
                    <a:ext uri="{9D8B030D-6E8A-4147-A177-3AD203B41FA5}">
                      <a16:colId xmlns="" xmlns:a16="http://schemas.microsoft.com/office/drawing/2014/main" val="20003"/>
                    </a:ext>
                  </a:extLst>
                </a:gridCol>
                <a:gridCol w="899538">
                  <a:extLst>
                    <a:ext uri="{9D8B030D-6E8A-4147-A177-3AD203B41FA5}">
                      <a16:colId xmlns="" xmlns:a16="http://schemas.microsoft.com/office/drawing/2014/main" val="20004"/>
                    </a:ext>
                  </a:extLst>
                </a:gridCol>
              </a:tblGrid>
              <a:tr h="609600">
                <a:tc>
                  <a:txBody>
                    <a:bodyPr/>
                    <a:lstStyle/>
                    <a:p>
                      <a:pPr marL="0" marR="0" algn="ctr" defTabSz="932742" rtl="0" eaLnBrk="1" latinLnBrk="0" hangingPunct="0">
                        <a:lnSpc>
                          <a:spcPct val="100000"/>
                        </a:lnSpc>
                        <a:spcBef>
                          <a:spcPts val="0"/>
                        </a:spcBef>
                        <a:spcAft>
                          <a:spcPts val="300"/>
                        </a:spcAft>
                      </a:pPr>
                      <a:r>
                        <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Contiguity Configuration</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latinLnBrk="0" hangingPunct="0">
                        <a:lnSpc>
                          <a:spcPts val="1000"/>
                        </a:lnSpc>
                        <a:spcBef>
                          <a:spcPts val="0"/>
                        </a:spcBef>
                        <a:spcAft>
                          <a:spcPts val="0"/>
                        </a:spcAft>
                      </a:pPr>
                      <a:r>
                        <a:rPr lang="en-US" sz="1800" b="1"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10m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latinLnBrk="0" hangingPunct="0">
                        <a:lnSpc>
                          <a:spcPts val="1000"/>
                        </a:lnSpc>
                        <a:spcBef>
                          <a:spcPts val="0"/>
                        </a:spcBef>
                        <a:spcAft>
                          <a:spcPts val="0"/>
                        </a:spcAft>
                      </a:pPr>
                      <a:r>
                        <a:rPr lang="en-US" sz="1800" b="1"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30m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latinLnBrk="0" hangingPunct="0">
                        <a:lnSpc>
                          <a:spcPts val="1000"/>
                        </a:lnSpc>
                        <a:spcBef>
                          <a:spcPts val="0"/>
                        </a:spcBef>
                        <a:spcAft>
                          <a:spcPts val="0"/>
                        </a:spcAft>
                      </a:pPr>
                      <a:r>
                        <a:rPr lang="en-US" sz="1800" b="1"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100m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latinLnBrk="0" hangingPunct="0">
                        <a:lnSpc>
                          <a:spcPts val="1000"/>
                        </a:lnSpc>
                        <a:spcBef>
                          <a:spcPts val="0"/>
                        </a:spcBef>
                        <a:spcAft>
                          <a:spcPts val="0"/>
                        </a:spcAft>
                      </a:pPr>
                      <a:r>
                        <a:rPr lang="en-US" sz="1800" b="1"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1000m</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249382">
                <a:tc>
                  <a:txBody>
                    <a:bodyPr/>
                    <a:lstStyle/>
                    <a:p>
                      <a:pPr marL="0" marR="0" algn="ctr" defTabSz="932742" rtl="0" eaLnBrk="1" latinLnBrk="0" hangingPunct="0">
                        <a:lnSpc>
                          <a:spcPts val="1000"/>
                        </a:lnSpc>
                        <a:spcBef>
                          <a:spcPts val="0"/>
                        </a:spcBef>
                        <a:spcAft>
                          <a:spcPts val="0"/>
                        </a:spcAft>
                      </a:pPr>
                      <a:r>
                        <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WA3</a:t>
                      </a: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0.90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2.14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8.36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23.86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249382">
                <a:tc>
                  <a:txBody>
                    <a:bodyPr/>
                    <a:lstStyle/>
                    <a:p>
                      <a:pPr marL="0" marR="0" algn="ctr" defTabSz="932742" rtl="0" eaLnBrk="1" latinLnBrk="0" hangingPunct="0">
                        <a:lnSpc>
                          <a:spcPts val="1000"/>
                        </a:lnSpc>
                        <a:spcBef>
                          <a:spcPts val="0"/>
                        </a:spcBef>
                        <a:spcAft>
                          <a:spcPts val="0"/>
                        </a:spcAft>
                      </a:pPr>
                      <a:r>
                        <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WA4</a:t>
                      </a: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0.89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2.12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8.33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23.96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 xmlns:a16="http://schemas.microsoft.com/office/drawing/2014/main" val="10002"/>
                  </a:ext>
                </a:extLst>
              </a:tr>
              <a:tr h="249382">
                <a:tc>
                  <a:txBody>
                    <a:bodyPr/>
                    <a:lstStyle/>
                    <a:p>
                      <a:pPr marL="0" marR="0" algn="ctr" defTabSz="932742" rtl="0" eaLnBrk="1" latinLnBrk="0" hangingPunct="0">
                        <a:lnSpc>
                          <a:spcPts val="1000"/>
                        </a:lnSpc>
                        <a:spcBef>
                          <a:spcPts val="0"/>
                        </a:spcBef>
                        <a:spcAft>
                          <a:spcPts val="0"/>
                        </a:spcAft>
                      </a:pPr>
                      <a:r>
                        <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WA5</a:t>
                      </a: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0.92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2.22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8.50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24.94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249382">
                <a:tc>
                  <a:txBody>
                    <a:bodyPr/>
                    <a:lstStyle/>
                    <a:p>
                      <a:pPr marL="0" marR="0" algn="ctr" defTabSz="932742" rtl="0" eaLnBrk="1" latinLnBrk="0" hangingPunct="0">
                        <a:lnSpc>
                          <a:spcPts val="1000"/>
                        </a:lnSpc>
                        <a:spcBef>
                          <a:spcPts val="0"/>
                        </a:spcBef>
                        <a:spcAft>
                          <a:spcPts val="0"/>
                        </a:spcAft>
                      </a:pPr>
                      <a:r>
                        <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WA9</a:t>
                      </a: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0.91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2.20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8.52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25.63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249382">
                <a:tc>
                  <a:txBody>
                    <a:bodyPr/>
                    <a:lstStyle/>
                    <a:p>
                      <a:pPr marL="0" marR="0" algn="ctr" defTabSz="932742" rtl="0" eaLnBrk="1" latinLnBrk="0" hangingPunct="0">
                        <a:lnSpc>
                          <a:spcPts val="1000"/>
                        </a:lnSpc>
                        <a:spcBef>
                          <a:spcPts val="0"/>
                        </a:spcBef>
                        <a:spcAft>
                          <a:spcPts val="0"/>
                        </a:spcAft>
                      </a:pPr>
                      <a:r>
                        <a:rPr lang="en-US" sz="1800" b="1"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WA16</a:t>
                      </a: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0.90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2.21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8.58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26.63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249382">
                <a:tc>
                  <a:txBody>
                    <a:bodyPr/>
                    <a:lstStyle/>
                    <a:p>
                      <a:pPr marL="0" marR="0" algn="ctr" defTabSz="932742" rtl="0" eaLnBrk="1" latinLnBrk="0" hangingPunct="0">
                        <a:lnSpc>
                          <a:spcPts val="1000"/>
                        </a:lnSpc>
                        <a:spcBef>
                          <a:spcPts val="0"/>
                        </a:spcBef>
                        <a:spcAft>
                          <a:spcPts val="0"/>
                        </a:spcAft>
                      </a:pPr>
                      <a:r>
                        <a:rPr lang="en-US" sz="1800" b="1"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WA17</a:t>
                      </a: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0.91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2.24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8.62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26.64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249382">
                <a:tc>
                  <a:txBody>
                    <a:bodyPr/>
                    <a:lstStyle/>
                    <a:p>
                      <a:pPr marL="0" marR="0" algn="ctr" defTabSz="932742" rtl="0" eaLnBrk="1" latinLnBrk="0" hangingPunct="0">
                        <a:lnSpc>
                          <a:spcPts val="1000"/>
                        </a:lnSpc>
                        <a:spcBef>
                          <a:spcPts val="0"/>
                        </a:spcBef>
                        <a:spcAft>
                          <a:spcPts val="0"/>
                        </a:spcAft>
                      </a:pPr>
                      <a:r>
                        <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WA25</a:t>
                      </a:r>
                    </a:p>
                  </a:txBody>
                  <a:tcPr marL="68580" marR="685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0.93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2.31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8.75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27.69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bl>
          </a:graphicData>
        </a:graphic>
      </p:graphicFrame>
      <p:graphicFrame>
        <p:nvGraphicFramePr>
          <p:cNvPr id="30" name="Chart 29"/>
          <p:cNvGraphicFramePr>
            <a:graphicFrameLocks/>
          </p:cNvGraphicFramePr>
          <p:nvPr>
            <p:extLst>
              <p:ext uri="{D42A27DB-BD31-4B8C-83A1-F6EECF244321}">
                <p14:modId xmlns:p14="http://schemas.microsoft.com/office/powerpoint/2010/main" val="735501840"/>
              </p:ext>
            </p:extLst>
          </p:nvPr>
        </p:nvGraphicFramePr>
        <p:xfrm>
          <a:off x="862757" y="4358932"/>
          <a:ext cx="2743200" cy="2105313"/>
        </p:xfrm>
        <a:graphic>
          <a:graphicData uri="http://schemas.openxmlformats.org/drawingml/2006/chart">
            <c:chart xmlns:c="http://schemas.openxmlformats.org/drawingml/2006/chart" xmlns:r="http://schemas.openxmlformats.org/officeDocument/2006/relationships" r:id="rId3"/>
          </a:graphicData>
        </a:graphic>
      </p:graphicFrame>
      <p:sp>
        <p:nvSpPr>
          <p:cNvPr id="31" name="Text Placeholder 4"/>
          <p:cNvSpPr txBox="1">
            <a:spLocks/>
          </p:cNvSpPr>
          <p:nvPr/>
        </p:nvSpPr>
        <p:spPr>
          <a:xfrm>
            <a:off x="364217" y="4564062"/>
            <a:ext cx="476134" cy="1364236"/>
          </a:xfrm>
          <a:prstGeom prst="rect">
            <a:avLst/>
          </a:prstGeom>
        </p:spPr>
        <p:txBody>
          <a:bodyPr vert="vert27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solidFill>
                  <a:schemeClr val="bg1">
                    <a:lumMod val="50000"/>
                  </a:schemeClr>
                </a:solidFill>
                <a:latin typeface="+mn-lt"/>
              </a:rPr>
              <a:t>RMSE</a:t>
            </a:r>
            <a:endParaRPr lang="en-US" sz="2800" dirty="0">
              <a:solidFill>
                <a:schemeClr val="bg1">
                  <a:lumMod val="50000"/>
                </a:schemeClr>
              </a:solidFill>
              <a:latin typeface="+mn-lt"/>
            </a:endParaRPr>
          </a:p>
        </p:txBody>
      </p:sp>
      <p:graphicFrame>
        <p:nvGraphicFramePr>
          <p:cNvPr id="33" name="Chart 32"/>
          <p:cNvGraphicFramePr>
            <a:graphicFrameLocks/>
          </p:cNvGraphicFramePr>
          <p:nvPr>
            <p:extLst>
              <p:ext uri="{D42A27DB-BD31-4B8C-83A1-F6EECF244321}">
                <p14:modId xmlns:p14="http://schemas.microsoft.com/office/powerpoint/2010/main" val="1313223778"/>
              </p:ext>
            </p:extLst>
          </p:nvPr>
        </p:nvGraphicFramePr>
        <p:xfrm>
          <a:off x="3718767" y="4361125"/>
          <a:ext cx="2743200" cy="210312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5" name="Chart 34"/>
          <p:cNvGraphicFramePr>
            <a:graphicFrameLocks/>
          </p:cNvGraphicFramePr>
          <p:nvPr>
            <p:extLst>
              <p:ext uri="{D42A27DB-BD31-4B8C-83A1-F6EECF244321}">
                <p14:modId xmlns:p14="http://schemas.microsoft.com/office/powerpoint/2010/main" val="2684585637"/>
              </p:ext>
            </p:extLst>
          </p:nvPr>
        </p:nvGraphicFramePr>
        <p:xfrm>
          <a:off x="6585915" y="4378107"/>
          <a:ext cx="2743200" cy="210312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7" name="Chart 36"/>
          <p:cNvGraphicFramePr>
            <a:graphicFrameLocks/>
          </p:cNvGraphicFramePr>
          <p:nvPr>
            <p:extLst>
              <p:ext uri="{D42A27DB-BD31-4B8C-83A1-F6EECF244321}">
                <p14:modId xmlns:p14="http://schemas.microsoft.com/office/powerpoint/2010/main" val="459873132"/>
              </p:ext>
            </p:extLst>
          </p:nvPr>
        </p:nvGraphicFramePr>
        <p:xfrm>
          <a:off x="9453063" y="4393955"/>
          <a:ext cx="2743200" cy="2103120"/>
        </p:xfrm>
        <a:graphic>
          <a:graphicData uri="http://schemas.openxmlformats.org/drawingml/2006/chart">
            <c:chart xmlns:c="http://schemas.openxmlformats.org/drawingml/2006/chart" xmlns:r="http://schemas.openxmlformats.org/officeDocument/2006/relationships" r:id="rId6"/>
          </a:graphicData>
        </a:graphic>
      </p:graphicFrame>
      <p:sp>
        <p:nvSpPr>
          <p:cNvPr id="39" name="Text Placeholder 4"/>
          <p:cNvSpPr txBox="1">
            <a:spLocks/>
          </p:cNvSpPr>
          <p:nvPr/>
        </p:nvSpPr>
        <p:spPr>
          <a:xfrm>
            <a:off x="5761037" y="6467747"/>
            <a:ext cx="2636353" cy="53340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solidFill>
                  <a:schemeClr val="bg1">
                    <a:lumMod val="50000"/>
                  </a:schemeClr>
                </a:solidFill>
                <a:latin typeface="+mn-lt"/>
              </a:rPr>
              <a:t>Distance Power</a:t>
            </a:r>
            <a:endParaRPr lang="en-US" sz="2400" dirty="0">
              <a:solidFill>
                <a:schemeClr val="bg1">
                  <a:lumMod val="50000"/>
                </a:schemeClr>
              </a:solidFill>
              <a:latin typeface="+mn-lt"/>
            </a:endParaRPr>
          </a:p>
        </p:txBody>
      </p:sp>
      <p:cxnSp>
        <p:nvCxnSpPr>
          <p:cNvPr id="40" name="Straight Connector 39"/>
          <p:cNvCxnSpPr/>
          <p:nvPr/>
        </p:nvCxnSpPr>
        <p:spPr>
          <a:xfrm>
            <a:off x="10958476" y="4858802"/>
            <a:ext cx="0" cy="1333182"/>
          </a:xfrm>
          <a:prstGeom prst="line">
            <a:avLst/>
          </a:prstGeom>
          <a:ln w="57150">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062876" y="4858802"/>
            <a:ext cx="0" cy="1333182"/>
          </a:xfrm>
          <a:prstGeom prst="line">
            <a:avLst/>
          </a:prstGeom>
          <a:ln w="57150">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167276" y="4858802"/>
            <a:ext cx="0" cy="1333182"/>
          </a:xfrm>
          <a:prstGeom prst="line">
            <a:avLst/>
          </a:prstGeom>
          <a:ln w="57150">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332037" y="4858802"/>
            <a:ext cx="0" cy="1333182"/>
          </a:xfrm>
          <a:prstGeom prst="line">
            <a:avLst/>
          </a:prstGeom>
          <a:ln w="57150">
            <a:solidFill>
              <a:schemeClr val="accent6">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2864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0837" y="-7938"/>
            <a:ext cx="12085638" cy="917575"/>
          </a:xfrm>
          <a:prstGeom prst="rect">
            <a:avLst/>
          </a:prstGeom>
          <a:solidFill>
            <a:srgbClr val="0072C6"/>
          </a:solidFill>
        </p:spPr>
        <p:txBody>
          <a:bodyPr lIns="182880" rIns="274320" anchor="ctr" anchorCtr="0"/>
          <a:lstStyle/>
          <a:p>
            <a:r>
              <a:rPr lang="en-US" sz="3200" b="1" dirty="0" smtClean="0"/>
              <a:t>Optimal </a:t>
            </a:r>
            <a:r>
              <a:rPr lang="en-US" sz="3200" b="1" dirty="0"/>
              <a:t>Configuration for </a:t>
            </a:r>
            <a:r>
              <a:rPr lang="en-US" sz="3200" b="1" dirty="0" smtClean="0"/>
              <a:t>Least Squares Fitting (RMSE </a:t>
            </a:r>
            <a:r>
              <a:rPr lang="en-US" sz="3200" b="1" dirty="0"/>
              <a:t>values)</a:t>
            </a:r>
          </a:p>
        </p:txBody>
      </p:sp>
      <p:sp>
        <p:nvSpPr>
          <p:cNvPr id="20" name="Subtitle 2"/>
          <p:cNvSpPr txBox="1">
            <a:spLocks/>
          </p:cNvSpPr>
          <p:nvPr/>
        </p:nvSpPr>
        <p:spPr>
          <a:xfrm>
            <a:off x="11704637" y="6631797"/>
            <a:ext cx="731838" cy="362727"/>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l" defTabSz="914400">
              <a:defRPr/>
            </a:pPr>
            <a:r>
              <a:rPr lang="en-US" sz="1600" dirty="0" smtClean="0">
                <a:solidFill>
                  <a:srgbClr val="505050">
                    <a:lumMod val="50000"/>
                  </a:srgbClr>
                </a:solidFill>
                <a:effectLst>
                  <a:outerShdw blurRad="50800" dist="38100" dir="2700000" algn="tl" rotWithShape="0">
                    <a:prstClr val="white">
                      <a:alpha val="40000"/>
                    </a:prstClr>
                  </a:outerShdw>
                </a:effectLst>
                <a:latin typeface="Calibri"/>
                <a:cs typeface="Arial" pitchFamily="34" charset="0"/>
              </a:rPr>
              <a:t>09</a:t>
            </a:r>
            <a:r>
              <a:rPr lang="en-US" sz="1600" dirty="0" smtClean="0">
                <a:solidFill>
                  <a:srgbClr val="505050">
                    <a:lumMod val="50000"/>
                  </a:srgbClr>
                </a:solidFill>
                <a:effectLst>
                  <a:outerShdw blurRad="50800" dist="38100" dir="2700000" algn="tl" rotWithShape="0">
                    <a:prstClr val="white">
                      <a:alpha val="40000"/>
                    </a:prstClr>
                  </a:outerShdw>
                </a:effectLst>
                <a:latin typeface="Calibri"/>
                <a:cs typeface="Arial" pitchFamily="34" charset="0"/>
              </a:rPr>
              <a:t>/12</a:t>
            </a:r>
            <a:endParaRPr lang="en-US" sz="1600" dirty="0">
              <a:solidFill>
                <a:srgbClr val="505050">
                  <a:lumMod val="50000"/>
                </a:srgbClr>
              </a:solidFill>
              <a:effectLst>
                <a:outerShdw blurRad="50800" dist="38100" dir="2700000" algn="tl" rotWithShape="0">
                  <a:prstClr val="white">
                    <a:alpha val="40000"/>
                  </a:prstClr>
                </a:outerShdw>
              </a:effectLst>
              <a:latin typeface="Calibri"/>
              <a:cs typeface="Arial" pitchFamily="34" charset="0"/>
            </a:endParaRPr>
          </a:p>
        </p:txBody>
      </p:sp>
      <p:sp>
        <p:nvSpPr>
          <p:cNvPr id="3" name="Rectangle 2"/>
          <p:cNvSpPr/>
          <p:nvPr/>
        </p:nvSpPr>
        <p:spPr bwMode="auto">
          <a:xfrm>
            <a:off x="0" y="2333837"/>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Methods</a:t>
            </a: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0" y="3797936"/>
            <a:ext cx="350837" cy="1584325"/>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Results</a:t>
            </a: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0" y="5296007"/>
            <a:ext cx="350837" cy="1698518"/>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gradFill>
                  <a:gsLst>
                    <a:gs pos="0">
                      <a:srgbClr val="FFFFFF"/>
                    </a:gs>
                    <a:gs pos="100000">
                      <a:srgbClr val="FFFFFF"/>
                    </a:gs>
                  </a:gsLst>
                  <a:lin ang="5400000" scaled="0"/>
                </a:gradFill>
              </a:rPr>
              <a:t>Summary</a:t>
            </a: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0" y="906462"/>
            <a:ext cx="350837" cy="1584325"/>
          </a:xfrm>
          <a:prstGeom prst="rect">
            <a:avLst/>
          </a:prstGeom>
          <a:solidFill>
            <a:srgbClr val="00317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rPr>
              <a:t>Intro</a:t>
            </a:r>
          </a:p>
        </p:txBody>
      </p:sp>
      <p:graphicFrame>
        <p:nvGraphicFramePr>
          <p:cNvPr id="21" name="Table 20"/>
          <p:cNvGraphicFramePr>
            <a:graphicFrameLocks noGrp="1"/>
          </p:cNvGraphicFramePr>
          <p:nvPr>
            <p:extLst>
              <p:ext uri="{D42A27DB-BD31-4B8C-83A1-F6EECF244321}">
                <p14:modId xmlns:p14="http://schemas.microsoft.com/office/powerpoint/2010/main" val="2806897380"/>
              </p:ext>
            </p:extLst>
          </p:nvPr>
        </p:nvGraphicFramePr>
        <p:xfrm>
          <a:off x="2441778" y="1260475"/>
          <a:ext cx="7484570" cy="5074922"/>
        </p:xfrm>
        <a:graphic>
          <a:graphicData uri="http://schemas.openxmlformats.org/drawingml/2006/table">
            <a:tbl>
              <a:tblPr firstRow="1" firstCol="1" bandRow="1"/>
              <a:tblGrid>
                <a:gridCol w="1856853">
                  <a:extLst>
                    <a:ext uri="{9D8B030D-6E8A-4147-A177-3AD203B41FA5}">
                      <a16:colId xmlns="" xmlns:a16="http://schemas.microsoft.com/office/drawing/2014/main" val="20000"/>
                    </a:ext>
                  </a:extLst>
                </a:gridCol>
                <a:gridCol w="1856853">
                  <a:extLst>
                    <a:ext uri="{9D8B030D-6E8A-4147-A177-3AD203B41FA5}">
                      <a16:colId xmlns="" xmlns:a16="http://schemas.microsoft.com/office/drawing/2014/main" val="20001"/>
                    </a:ext>
                  </a:extLst>
                </a:gridCol>
                <a:gridCol w="881882">
                  <a:extLst>
                    <a:ext uri="{9D8B030D-6E8A-4147-A177-3AD203B41FA5}">
                      <a16:colId xmlns="" xmlns:a16="http://schemas.microsoft.com/office/drawing/2014/main" val="20002"/>
                    </a:ext>
                  </a:extLst>
                </a:gridCol>
                <a:gridCol w="886784">
                  <a:extLst>
                    <a:ext uri="{9D8B030D-6E8A-4147-A177-3AD203B41FA5}">
                      <a16:colId xmlns="" xmlns:a16="http://schemas.microsoft.com/office/drawing/2014/main" val="20003"/>
                    </a:ext>
                  </a:extLst>
                </a:gridCol>
                <a:gridCol w="1001099">
                  <a:extLst>
                    <a:ext uri="{9D8B030D-6E8A-4147-A177-3AD203B41FA5}">
                      <a16:colId xmlns="" xmlns:a16="http://schemas.microsoft.com/office/drawing/2014/main" val="20004"/>
                    </a:ext>
                  </a:extLst>
                </a:gridCol>
                <a:gridCol w="1001099">
                  <a:extLst>
                    <a:ext uri="{9D8B030D-6E8A-4147-A177-3AD203B41FA5}">
                      <a16:colId xmlns="" xmlns:a16="http://schemas.microsoft.com/office/drawing/2014/main" val="20005"/>
                    </a:ext>
                  </a:extLst>
                </a:gridCol>
              </a:tblGrid>
              <a:tr h="685802">
                <a:tc>
                  <a:txBody>
                    <a:bodyPr/>
                    <a:lstStyle/>
                    <a:p>
                      <a:pPr marL="0" marR="0" algn="ctr" defTabSz="932742" rtl="0" eaLnBrk="1" fontAlgn="b" latinLnBrk="0" hangingPunct="0">
                        <a:lnSpc>
                          <a:spcPct val="100000"/>
                        </a:lnSpc>
                        <a:spcBef>
                          <a:spcPts val="0"/>
                        </a:spcBef>
                        <a:spcAft>
                          <a:spcPts val="200"/>
                        </a:spcAft>
                      </a:pPr>
                      <a:r>
                        <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Polynomial order</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ct val="100000"/>
                        </a:lnSpc>
                        <a:spcBef>
                          <a:spcPts val="0"/>
                        </a:spcBef>
                        <a:spcAft>
                          <a:spcPts val="200"/>
                        </a:spcAft>
                      </a:pPr>
                      <a:r>
                        <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Contiguity </a:t>
                      </a:r>
                      <a:endParaRPr lang="en-US" sz="1800" b="1" kern="1200" dirty="0" smtClean="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lgn="ctr" defTabSz="932742" rtl="0" eaLnBrk="1" fontAlgn="b" latinLnBrk="0" hangingPunct="0">
                        <a:lnSpc>
                          <a:spcPct val="100000"/>
                        </a:lnSpc>
                        <a:spcBef>
                          <a:spcPts val="0"/>
                        </a:spcBef>
                        <a:spcAft>
                          <a:spcPts val="200"/>
                        </a:spcAft>
                      </a:pPr>
                      <a:r>
                        <a:rPr lang="en-US" sz="1800" b="1" kern="1200" dirty="0" smtClean="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Configuration</a:t>
                      </a:r>
                      <a:endPar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ct val="100000"/>
                        </a:lnSpc>
                        <a:spcBef>
                          <a:spcPts val="0"/>
                        </a:spcBef>
                        <a:spcAft>
                          <a:spcPts val="200"/>
                        </a:spcAft>
                      </a:pPr>
                      <a:r>
                        <a:rPr lang="en-US" sz="1800" b="1" kern="1200" dirty="0" smtClean="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10m</a:t>
                      </a:r>
                      <a:endPar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endParaRP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ct val="100000"/>
                        </a:lnSpc>
                        <a:spcBef>
                          <a:spcPts val="0"/>
                        </a:spcBef>
                        <a:spcAft>
                          <a:spcPts val="200"/>
                        </a:spcAft>
                      </a:pPr>
                      <a:r>
                        <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30m</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ct val="100000"/>
                        </a:lnSpc>
                        <a:spcBef>
                          <a:spcPts val="0"/>
                        </a:spcBef>
                        <a:spcAft>
                          <a:spcPts val="200"/>
                        </a:spcAft>
                      </a:pPr>
                      <a:r>
                        <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100m</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ct val="100000"/>
                        </a:lnSpc>
                        <a:spcBef>
                          <a:spcPts val="0"/>
                        </a:spcBef>
                        <a:spcAft>
                          <a:spcPts val="200"/>
                        </a:spcAft>
                      </a:pPr>
                      <a:r>
                        <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1000m</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0"/>
                  </a:ext>
                </a:extLst>
              </a:tr>
              <a:tr h="257008">
                <a:tc rowSpan="5">
                  <a:txBody>
                    <a:bodyPr/>
                    <a:lstStyle/>
                    <a:p>
                      <a:pPr marL="0" marR="0" algn="ctr" defTabSz="932742" rtl="0" eaLnBrk="1" fontAlgn="b" latinLnBrk="0" hangingPunct="0">
                        <a:lnSpc>
                          <a:spcPts val="1000"/>
                        </a:lnSpc>
                        <a:spcBef>
                          <a:spcPts val="0"/>
                        </a:spcBef>
                        <a:spcAft>
                          <a:spcPts val="0"/>
                        </a:spcAft>
                      </a:pPr>
                      <a:r>
                        <a:rPr lang="en-US" sz="1800" b="1"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1</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ct val="100000"/>
                        </a:lnSpc>
                        <a:spcBef>
                          <a:spcPts val="0"/>
                        </a:spcBef>
                        <a:spcAft>
                          <a:spcPts val="0"/>
                        </a:spcAft>
                      </a:pPr>
                      <a:r>
                        <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4</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0.88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8.34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24.08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 xmlns:a16="http://schemas.microsoft.com/office/drawing/2014/main" val="10001"/>
                  </a:ext>
                </a:extLst>
              </a:tr>
              <a:tr h="257008">
                <a:tc vMerge="1">
                  <a:txBody>
                    <a:bodyPr/>
                    <a:lstStyle/>
                    <a:p>
                      <a:endParaRPr lang="en-US"/>
                    </a:p>
                  </a:txBody>
                  <a:tcPr/>
                </a:tc>
                <a:tc>
                  <a:txBody>
                    <a:bodyPr/>
                    <a:lstStyle/>
                    <a:p>
                      <a:pPr marL="0" marR="0" algn="ctr" defTabSz="932742" rtl="0" eaLnBrk="1" fontAlgn="b" latinLnBrk="0" hangingPunct="0">
                        <a:lnSpc>
                          <a:spcPct val="100000"/>
                        </a:lnSpc>
                        <a:spcBef>
                          <a:spcPts val="0"/>
                        </a:spcBef>
                        <a:spcAft>
                          <a:spcPts val="0"/>
                        </a:spcAft>
                      </a:pPr>
                      <a:r>
                        <a:rPr lang="en-US" sz="1800" b="1"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5</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0.88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tc>
                  <a:txBody>
                    <a:bodyPr/>
                    <a:lstStyle/>
                    <a:p>
                      <a:pPr marL="0" marR="0" algn="ctr" defTabSz="932742" rtl="0" eaLnBrk="1" fontAlgn="b" latinLnBrk="0" hangingPunct="0">
                        <a:lnSpc>
                          <a:spcPts val="1000"/>
                        </a:lnSpc>
                        <a:spcBef>
                          <a:spcPts val="0"/>
                        </a:spcBef>
                        <a:spcAft>
                          <a:spcPts val="0"/>
                        </a:spcAft>
                      </a:pPr>
                      <a:r>
                        <a:rPr lang="en-US" sz="1800" b="0"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2.17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8.51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26.48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257008">
                <a:tc vMerge="1">
                  <a:txBody>
                    <a:bodyPr/>
                    <a:lstStyle/>
                    <a:p>
                      <a:endParaRPr lang="en-US"/>
                    </a:p>
                  </a:txBody>
                  <a:tcPr/>
                </a:tc>
                <a:tc>
                  <a:txBody>
                    <a:bodyPr/>
                    <a:lstStyle/>
                    <a:p>
                      <a:pPr marL="0" marR="0" algn="ctr" defTabSz="932742" rtl="0" eaLnBrk="1" fontAlgn="b" latinLnBrk="0" hangingPunct="0">
                        <a:lnSpc>
                          <a:spcPct val="100000"/>
                        </a:lnSpc>
                        <a:spcBef>
                          <a:spcPts val="0"/>
                        </a:spcBef>
                        <a:spcAft>
                          <a:spcPts val="0"/>
                        </a:spcAft>
                      </a:pPr>
                      <a:r>
                        <a:rPr lang="en-US" sz="1800" b="1"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9</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0.90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2.33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8.83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29.84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257008">
                <a:tc vMerge="1">
                  <a:txBody>
                    <a:bodyPr/>
                    <a:lstStyle/>
                    <a:p>
                      <a:endParaRPr lang="en-US"/>
                    </a:p>
                  </a:txBody>
                  <a:tcPr/>
                </a:tc>
                <a:tc>
                  <a:txBody>
                    <a:bodyPr/>
                    <a:lstStyle/>
                    <a:p>
                      <a:pPr marL="0" marR="0" algn="ctr" defTabSz="932742" rtl="0" eaLnBrk="1" fontAlgn="b" latinLnBrk="0" hangingPunct="0">
                        <a:lnSpc>
                          <a:spcPct val="100000"/>
                        </a:lnSpc>
                        <a:spcBef>
                          <a:spcPts val="0"/>
                        </a:spcBef>
                        <a:spcAft>
                          <a:spcPts val="0"/>
                        </a:spcAft>
                      </a:pPr>
                      <a:r>
                        <a:rPr lang="en-US" sz="1800" b="1"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16</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0.97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2.74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9.51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34.70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257008">
                <a:tc vMerge="1">
                  <a:txBody>
                    <a:bodyPr/>
                    <a:lstStyle/>
                    <a:p>
                      <a:endParaRPr lang="en-US"/>
                    </a:p>
                  </a:txBody>
                  <a:tcPr/>
                </a:tc>
                <a:tc>
                  <a:txBody>
                    <a:bodyPr/>
                    <a:lstStyle/>
                    <a:p>
                      <a:pPr marL="0" marR="0" algn="ctr" defTabSz="932742" rtl="0" eaLnBrk="1" fontAlgn="b" latinLnBrk="0" hangingPunct="0">
                        <a:lnSpc>
                          <a:spcPct val="100000"/>
                        </a:lnSpc>
                        <a:spcBef>
                          <a:spcPts val="0"/>
                        </a:spcBef>
                        <a:spcAft>
                          <a:spcPts val="0"/>
                        </a:spcAft>
                      </a:pPr>
                      <a:r>
                        <a:rPr lang="en-US" sz="1800" b="1"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25</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1.09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3.26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10.25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38.48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257008">
                <a:tc rowSpan="4">
                  <a:txBody>
                    <a:bodyPr/>
                    <a:lstStyle/>
                    <a:p>
                      <a:pPr marL="0" marR="0" algn="ctr" defTabSz="932742" rtl="0" eaLnBrk="1" fontAlgn="b" latinLnBrk="0" hangingPunct="0">
                        <a:lnSpc>
                          <a:spcPts val="1000"/>
                        </a:lnSpc>
                        <a:spcBef>
                          <a:spcPts val="0"/>
                        </a:spcBef>
                        <a:spcAft>
                          <a:spcPts val="0"/>
                        </a:spcAft>
                      </a:pPr>
                      <a:r>
                        <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ct val="100000"/>
                        </a:lnSpc>
                        <a:spcBef>
                          <a:spcPts val="0"/>
                        </a:spcBef>
                        <a:spcAft>
                          <a:spcPts val="0"/>
                        </a:spcAft>
                      </a:pPr>
                      <a:r>
                        <a:rPr lang="en-US" sz="1800" b="1"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9</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0.89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2.22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8.60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25.65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06"/>
                  </a:ext>
                </a:extLst>
              </a:tr>
              <a:tr h="257008">
                <a:tc vMerge="1">
                  <a:txBody>
                    <a:bodyPr/>
                    <a:lstStyle/>
                    <a:p>
                      <a:endParaRPr lang="en-US"/>
                    </a:p>
                  </a:txBody>
                  <a:tcPr/>
                </a:tc>
                <a:tc>
                  <a:txBody>
                    <a:bodyPr/>
                    <a:lstStyle/>
                    <a:p>
                      <a:pPr marL="0" marR="0" algn="ctr" defTabSz="932742" rtl="0" eaLnBrk="1" fontAlgn="b" latinLnBrk="0" hangingPunct="0">
                        <a:lnSpc>
                          <a:spcPct val="100000"/>
                        </a:lnSpc>
                        <a:spcBef>
                          <a:spcPts val="0"/>
                        </a:spcBef>
                        <a:spcAft>
                          <a:spcPts val="0"/>
                        </a:spcAft>
                      </a:pPr>
                      <a:r>
                        <a:rPr lang="en-US" sz="1800" b="1"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16</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0.92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2.48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10.13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29.10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257008">
                <a:tc vMerge="1">
                  <a:txBody>
                    <a:bodyPr/>
                    <a:lstStyle/>
                    <a:p>
                      <a:endParaRPr lang="en-US"/>
                    </a:p>
                  </a:txBody>
                  <a:tcPr/>
                </a:tc>
                <a:tc>
                  <a:txBody>
                    <a:bodyPr/>
                    <a:lstStyle/>
                    <a:p>
                      <a:pPr marL="0" marR="0" algn="ctr" defTabSz="932742" rtl="0" eaLnBrk="1" fontAlgn="b" latinLnBrk="0" hangingPunct="0">
                        <a:lnSpc>
                          <a:spcPct val="100000"/>
                        </a:lnSpc>
                        <a:spcBef>
                          <a:spcPts val="0"/>
                        </a:spcBef>
                        <a:spcAft>
                          <a:spcPts val="0"/>
                        </a:spcAft>
                      </a:pPr>
                      <a:r>
                        <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17</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0.93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2.52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9.67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30.82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257008">
                <a:tc vMerge="1">
                  <a:txBody>
                    <a:bodyPr/>
                    <a:lstStyle/>
                    <a:p>
                      <a:endParaRPr lang="en-US"/>
                    </a:p>
                  </a:txBody>
                  <a:tcPr/>
                </a:tc>
                <a:tc>
                  <a:txBody>
                    <a:bodyPr/>
                    <a:lstStyle/>
                    <a:p>
                      <a:pPr marL="0" marR="0" algn="ctr" defTabSz="932742" rtl="0" eaLnBrk="1" fontAlgn="b" latinLnBrk="0" hangingPunct="0">
                        <a:lnSpc>
                          <a:spcPct val="100000"/>
                        </a:lnSpc>
                        <a:spcBef>
                          <a:spcPts val="0"/>
                        </a:spcBef>
                        <a:spcAft>
                          <a:spcPts val="0"/>
                        </a:spcAft>
                      </a:pPr>
                      <a:r>
                        <a:rPr lang="en-US" sz="1800" b="1"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25</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0.99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2.81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10.28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32.65</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257008">
                <a:tc rowSpan="4">
                  <a:txBody>
                    <a:bodyPr/>
                    <a:lstStyle/>
                    <a:p>
                      <a:pPr marL="0" marR="0" algn="ctr" defTabSz="932742" rtl="0" eaLnBrk="1" fontAlgn="b" latinLnBrk="0" hangingPunct="0">
                        <a:lnSpc>
                          <a:spcPts val="1000"/>
                        </a:lnSpc>
                        <a:spcBef>
                          <a:spcPts val="0"/>
                        </a:spcBef>
                        <a:spcAft>
                          <a:spcPts val="0"/>
                        </a:spcAft>
                      </a:pPr>
                      <a:r>
                        <a:rPr lang="en-US" sz="1800" b="1"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3</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ct val="100000"/>
                        </a:lnSpc>
                        <a:spcBef>
                          <a:spcPts val="0"/>
                        </a:spcBef>
                        <a:spcAft>
                          <a:spcPts val="0"/>
                        </a:spcAft>
                      </a:pPr>
                      <a:r>
                        <a:rPr lang="en-US" sz="1800" b="1"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9</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0.89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2.22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8.71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26.00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20000"/>
                        <a:lumOff val="80000"/>
                      </a:schemeClr>
                    </a:solidFill>
                  </a:tcPr>
                </a:tc>
                <a:extLst>
                  <a:ext uri="{0D108BD9-81ED-4DB2-BD59-A6C34878D82A}">
                    <a16:rowId xmlns="" xmlns:a16="http://schemas.microsoft.com/office/drawing/2014/main" val="10010"/>
                  </a:ext>
                </a:extLst>
              </a:tr>
              <a:tr h="257008">
                <a:tc vMerge="1">
                  <a:txBody>
                    <a:bodyPr/>
                    <a:lstStyle/>
                    <a:p>
                      <a:endParaRPr lang="en-US"/>
                    </a:p>
                  </a:txBody>
                  <a:tcPr/>
                </a:tc>
                <a:tc>
                  <a:txBody>
                    <a:bodyPr/>
                    <a:lstStyle/>
                    <a:p>
                      <a:pPr marL="0" marR="0" algn="ctr" defTabSz="932742" rtl="0" eaLnBrk="1" fontAlgn="b" latinLnBrk="0" hangingPunct="0">
                        <a:lnSpc>
                          <a:spcPct val="100000"/>
                        </a:lnSpc>
                        <a:spcBef>
                          <a:spcPts val="0"/>
                        </a:spcBef>
                        <a:spcAft>
                          <a:spcPts val="0"/>
                        </a:spcAft>
                      </a:pPr>
                      <a:r>
                        <a:rPr lang="en-US" sz="1800" b="1"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16</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0.92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2.46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8.97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28.17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1"/>
                  </a:ext>
                </a:extLst>
              </a:tr>
              <a:tr h="257008">
                <a:tc vMerge="1">
                  <a:txBody>
                    <a:bodyPr/>
                    <a:lstStyle/>
                    <a:p>
                      <a:endParaRPr lang="en-US"/>
                    </a:p>
                  </a:txBody>
                  <a:tcPr/>
                </a:tc>
                <a:tc>
                  <a:txBody>
                    <a:bodyPr/>
                    <a:lstStyle/>
                    <a:p>
                      <a:pPr marL="0" marR="0" algn="ctr" defTabSz="932742" rtl="0" eaLnBrk="1" fontAlgn="b" latinLnBrk="0" hangingPunct="0">
                        <a:lnSpc>
                          <a:spcPct val="100000"/>
                        </a:lnSpc>
                        <a:spcBef>
                          <a:spcPts val="0"/>
                        </a:spcBef>
                        <a:spcAft>
                          <a:spcPts val="0"/>
                        </a:spcAft>
                      </a:pPr>
                      <a:r>
                        <a:rPr lang="en-US" sz="1800" b="1"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17</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0.93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2.50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9.06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29.77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2"/>
                  </a:ext>
                </a:extLst>
              </a:tr>
              <a:tr h="257008">
                <a:tc vMerge="1">
                  <a:txBody>
                    <a:bodyPr/>
                    <a:lstStyle/>
                    <a:p>
                      <a:endParaRPr lang="en-US"/>
                    </a:p>
                  </a:txBody>
                  <a:tcPr/>
                </a:tc>
                <a:tc>
                  <a:txBody>
                    <a:bodyPr/>
                    <a:lstStyle/>
                    <a:p>
                      <a:pPr marL="0" marR="0" algn="ctr" defTabSz="932742" rtl="0" eaLnBrk="1" fontAlgn="b" latinLnBrk="0" hangingPunct="0">
                        <a:lnSpc>
                          <a:spcPct val="100000"/>
                        </a:lnSpc>
                        <a:spcBef>
                          <a:spcPts val="0"/>
                        </a:spcBef>
                        <a:spcAft>
                          <a:spcPts val="0"/>
                        </a:spcAft>
                      </a:pPr>
                      <a:r>
                        <a:rPr lang="en-US" sz="1800" b="1"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25</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0.99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2.79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9.49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31.88</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3"/>
                  </a:ext>
                </a:extLst>
              </a:tr>
              <a:tr h="257008">
                <a:tc rowSpan="3">
                  <a:txBody>
                    <a:bodyPr/>
                    <a:lstStyle/>
                    <a:p>
                      <a:pPr marL="0" marR="0" algn="ctr" defTabSz="932742" rtl="0" eaLnBrk="1" fontAlgn="b" latinLnBrk="0" hangingPunct="0">
                        <a:lnSpc>
                          <a:spcPts val="1000"/>
                        </a:lnSpc>
                        <a:spcBef>
                          <a:spcPts val="0"/>
                        </a:spcBef>
                        <a:spcAft>
                          <a:spcPts val="0"/>
                        </a:spcAft>
                      </a:pPr>
                      <a:r>
                        <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4</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ct val="100000"/>
                        </a:lnSpc>
                        <a:spcBef>
                          <a:spcPts val="0"/>
                        </a:spcBef>
                        <a:spcAft>
                          <a:spcPts val="0"/>
                        </a:spcAft>
                      </a:pPr>
                      <a:r>
                        <a:rPr lang="en-US" sz="1800" b="1"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16</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0.92</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2.46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8.97</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27.54</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4"/>
                  </a:ext>
                </a:extLst>
              </a:tr>
              <a:tr h="257008">
                <a:tc vMerge="1">
                  <a:txBody>
                    <a:bodyPr/>
                    <a:lstStyle/>
                    <a:p>
                      <a:endParaRPr lang="en-US"/>
                    </a:p>
                  </a:txBody>
                  <a:tcPr/>
                </a:tc>
                <a:tc>
                  <a:txBody>
                    <a:bodyPr/>
                    <a:lstStyle/>
                    <a:p>
                      <a:pPr marL="0" marR="0" algn="ctr" defTabSz="932742" rtl="0" eaLnBrk="1" fontAlgn="b" latinLnBrk="0" hangingPunct="0">
                        <a:lnSpc>
                          <a:spcPct val="100000"/>
                        </a:lnSpc>
                        <a:spcBef>
                          <a:spcPts val="0"/>
                        </a:spcBef>
                        <a:spcAft>
                          <a:spcPts val="0"/>
                        </a:spcAft>
                      </a:pPr>
                      <a:r>
                        <a:rPr lang="en-US" sz="1800" b="1"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17</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0.93</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2.50</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9.06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29.46</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5"/>
                  </a:ext>
                </a:extLst>
              </a:tr>
              <a:tr h="257008">
                <a:tc vMerge="1">
                  <a:txBody>
                    <a:bodyPr/>
                    <a:lstStyle/>
                    <a:p>
                      <a:endParaRPr lang="en-US"/>
                    </a:p>
                  </a:txBody>
                  <a:tcPr/>
                </a:tc>
                <a:tc>
                  <a:txBody>
                    <a:bodyPr/>
                    <a:lstStyle/>
                    <a:p>
                      <a:pPr marL="0" marR="0" algn="ctr" defTabSz="932742" rtl="0" eaLnBrk="1" fontAlgn="b" latinLnBrk="0" hangingPunct="0">
                        <a:lnSpc>
                          <a:spcPct val="100000"/>
                        </a:lnSpc>
                        <a:spcBef>
                          <a:spcPts val="0"/>
                        </a:spcBef>
                        <a:spcAft>
                          <a:spcPts val="0"/>
                        </a:spcAft>
                      </a:pPr>
                      <a:r>
                        <a:rPr lang="en-US" sz="1800" b="1"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25</a:t>
                      </a:r>
                    </a:p>
                  </a:txBody>
                  <a:tcPr marL="32282" marR="3228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0.99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2.79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9.49</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932742" rtl="0" eaLnBrk="1" fontAlgn="b" latinLnBrk="0" hangingPunct="0">
                        <a:lnSpc>
                          <a:spcPts val="1000"/>
                        </a:lnSpc>
                        <a:spcBef>
                          <a:spcPts val="0"/>
                        </a:spcBef>
                        <a:spcAft>
                          <a:spcPts val="0"/>
                        </a:spcAft>
                      </a:pPr>
                      <a:r>
                        <a:rPr lang="en-US" sz="1800" b="0" kern="1200" dirty="0">
                          <a:solidFill>
                            <a:schemeClr val="bg1">
                              <a:lumMod val="50000"/>
                            </a:schemeClr>
                          </a:solidFill>
                          <a:effectLst/>
                          <a:latin typeface="Segoe UI" panose="020B0502040204020203" pitchFamily="34" charset="0"/>
                          <a:ea typeface="Times New Roman" panose="02020603050405020304" pitchFamily="18" charset="0"/>
                          <a:cs typeface="Segoe UI" panose="020B0502040204020203" pitchFamily="34" charset="0"/>
                        </a:rPr>
                        <a:t>30.41</a:t>
                      </a:r>
                    </a:p>
                  </a:txBody>
                  <a:tcPr marL="9525" marR="9525" marT="9525"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6"/>
                  </a:ext>
                </a:extLst>
              </a:tr>
            </a:tbl>
          </a:graphicData>
        </a:graphic>
      </p:graphicFrame>
    </p:spTree>
    <p:extLst>
      <p:ext uri="{BB962C8B-B14F-4D97-AF65-F5344CB8AC3E}">
        <p14:creationId xmlns:p14="http://schemas.microsoft.com/office/powerpoint/2010/main" val="93961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5-30499_SPC_2014_PowerUser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8" id="{4164B987-078F-4A5E-BDE8-36A47B04CAEB}" vid="{EBD60C8A-D80A-4024-8E9D-404D4840E61B}"/>
    </a:ext>
  </a:extLst>
</a:theme>
</file>

<file path=ppt/theme/theme2.xml><?xml version="1.0" encoding="utf-8"?>
<a:theme xmlns:a="http://schemas.openxmlformats.org/drawingml/2006/main" name="1_5-30499_SPC_2014_PowerUser_Template_16x9">
  <a:themeElements>
    <a:clrScheme name="SPC 2014">
      <a:dk1>
        <a:srgbClr val="505050"/>
      </a:dk1>
      <a:lt1>
        <a:srgbClr val="FFFFFF"/>
      </a:lt1>
      <a:dk2>
        <a:srgbClr val="0072C6"/>
      </a:dk2>
      <a:lt2>
        <a:srgbClr val="E6E6E6"/>
      </a:lt2>
      <a:accent1>
        <a:srgbClr val="00188F"/>
      </a:accent1>
      <a:accent2>
        <a:srgbClr val="00BCF2"/>
      </a:accent2>
      <a:accent3>
        <a:srgbClr val="6DC2E9"/>
      </a:accent3>
      <a:accent4>
        <a:srgbClr val="DC3C00"/>
      </a:accent4>
      <a:accent5>
        <a:srgbClr val="007233"/>
      </a:accent5>
      <a:accent6>
        <a:srgbClr val="442359"/>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C33C87AF-1089-4586-AB31-2E82F6F54761}" vid="{19E47E40-653A-466D-B99D-80B383FB0856}"/>
    </a:ext>
  </a:extLst>
</a:theme>
</file>

<file path=ppt/theme/theme3.xml><?xml version="1.0" encoding="utf-8"?>
<a:theme xmlns:a="http://schemas.openxmlformats.org/drawingml/2006/main" name="1_TR18_BO_CT_Template_16x9">
  <a:themeElements>
    <a:clrScheme name="TR17-Blue">
      <a:dk1>
        <a:srgbClr val="505050"/>
      </a:dk1>
      <a:lt1>
        <a:srgbClr val="FFFFFF"/>
      </a:lt1>
      <a:dk2>
        <a:srgbClr val="0072C6"/>
      </a:dk2>
      <a:lt2>
        <a:srgbClr val="6DC2E9"/>
      </a:lt2>
      <a:accent1>
        <a:srgbClr val="002050"/>
      </a:accent1>
      <a:accent2>
        <a:srgbClr val="007233"/>
      </a:accent2>
      <a:accent3>
        <a:srgbClr val="DC3C00"/>
      </a:accent3>
      <a:accent4>
        <a:srgbClr val="442359"/>
      </a:accent4>
      <a:accent5>
        <a:srgbClr val="B4009E"/>
      </a:accent5>
      <a:accent6>
        <a:srgbClr val="FF8C00"/>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8 SDP On The Go v2.potx" id="{20A32943-7460-4CB0-9BFC-95278E1089CE}" vid="{E3EF62E7-E80B-4092-A5D8-974ED0F1F56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CDFC83731B9B64AB89427B9ED8A5498" ma:contentTypeVersion="0" ma:contentTypeDescription="Create a new document." ma:contentTypeScope="" ma:versionID="8920282ba02a072efcb463e387fd5302">
  <xsd:schema xmlns:xsd="http://www.w3.org/2001/XMLSchema" xmlns:xs="http://www.w3.org/2001/XMLSchema" xmlns:p="http://schemas.microsoft.com/office/2006/metadata/properties" targetNamespace="http://schemas.microsoft.com/office/2006/metadata/properties" ma:root="true" ma:fieldsID="301cfc47b12141e7059c540c173fd44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399AB98-C840-4697-AC75-236197805D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SharePoint_Conference_2014_PowerUser_Template_lms-2</Template>
  <TotalTime>5376</TotalTime>
  <Words>3044</Words>
  <Application>Microsoft Office PowerPoint</Application>
  <PresentationFormat>Custom</PresentationFormat>
  <Paragraphs>405</Paragraphs>
  <Slides>12</Slides>
  <Notes>12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12</vt:i4>
      </vt:variant>
    </vt:vector>
  </HeadingPairs>
  <TitlesOfParts>
    <vt:vector size="24" baseType="lpstr">
      <vt:lpstr>Arial</vt:lpstr>
      <vt:lpstr>Calibri</vt:lpstr>
      <vt:lpstr>Segoe Semibold</vt:lpstr>
      <vt:lpstr>Segoe UI</vt:lpstr>
      <vt:lpstr>Segoe UI Light</vt:lpstr>
      <vt:lpstr>Segoe UI Light (Headings)</vt:lpstr>
      <vt:lpstr>Times</vt:lpstr>
      <vt:lpstr>Times New Roman</vt:lpstr>
      <vt:lpstr>Wingdings</vt:lpstr>
      <vt:lpstr>5-30499_SPC_2014_PowerUser_Template_16x9</vt:lpstr>
      <vt:lpstr>1_5-30499_SPC_2014_PowerUser_Template_16x9</vt:lpstr>
      <vt:lpstr>1_TR18_BO_CT_Template_16x9</vt:lpstr>
      <vt:lpstr>PowerPoint Presentation</vt:lpstr>
      <vt:lpstr>Introduction</vt:lpstr>
      <vt:lpstr>Methods</vt:lpstr>
      <vt:lpstr>Methods: Contiguity Configurations</vt:lpstr>
      <vt:lpstr>Methods: Data Sets and Study Areas</vt:lpstr>
      <vt:lpstr>Methods: Workflow and Processing</vt:lpstr>
      <vt:lpstr>Results: Analysis of Residuals</vt:lpstr>
      <vt:lpstr>Optimal Configuration for Weighted Average Interpolator (RMSE values)</vt:lpstr>
      <vt:lpstr>Optimal Configuration for Least Squares Fitting (RMSE values)</vt:lpstr>
      <vt:lpstr>Comparing Surface-Adjusted Methods (RMSE Values)</vt:lpstr>
      <vt:lpstr>Summary</vt:lpstr>
      <vt:lpstr>Ongoing and Future Work</vt:lpstr>
    </vt:vector>
  </TitlesOfParts>
  <Manager>&lt;Speech writer name goes here&gt;</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Administrator</dc:creator>
  <cp:keywords/>
  <dc:description/>
  <cp:lastModifiedBy>mehran ghandehari</cp:lastModifiedBy>
  <cp:revision>278</cp:revision>
  <dcterms:created xsi:type="dcterms:W3CDTF">2014-03-06T21:15:42Z</dcterms:created>
  <dcterms:modified xsi:type="dcterms:W3CDTF">2017-06-27T00:47:00Z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0x010100BCDFC83731B9B64AB89427B9ED8A5498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92;#Venetian|bd55f5f3-c228-4542-b738-d5b5edd79abd</vt:lpwstr>
  </property>
  <property fmtid="{D5CDD505-2E9C-101B-9397-08002B2CF9AE}" pid="7" name="Track">
    <vt:lpwstr/>
  </property>
  <property fmtid="{D5CDD505-2E9C-101B-9397-08002B2CF9AE}" pid="8" name="Event Location">
    <vt:lpwstr>25;#Las Vegas|e731b1e0-234c-4781-a780-e65aa36c0b98</vt:lpwstr>
  </property>
  <property fmtid="{D5CDD505-2E9C-101B-9397-08002B2CF9AE}" pid="9" name="Campaign">
    <vt:lpwstr/>
  </property>
  <property fmtid="{D5CDD505-2E9C-101B-9397-08002B2CF9AE}" pid="10" name="IsMyDocuments">
    <vt:bool>true</vt:bool>
  </property>
  <property fmtid="{D5CDD505-2E9C-101B-9397-08002B2CF9AE}" pid="11" name="TaxKeyword">
    <vt:lpwstr>10;#SharePoint Conference 2014 Executive|c7618099-af1d-412d-92b3-b97338d93c70</vt:lpwstr>
  </property>
  <property fmtid="{D5CDD505-2E9C-101B-9397-08002B2CF9AE}" pid="12" name="Audience1">
    <vt:lpwstr/>
  </property>
  <property fmtid="{D5CDD505-2E9C-101B-9397-08002B2CF9AE}" pid="13" name="Event Name">
    <vt:lpwstr>91;#Microsoft SharePoint Conference|a629e079-6b4e-41d1-9641-98de5e4410b7</vt:lpwstr>
  </property>
  <property fmtid="{D5CDD505-2E9C-101B-9397-08002B2CF9AE}" pid="14" name="TaxCatchAll">
    <vt:lpwstr>10;#SharePoint Conference 2014 Executive;#90;#SharePoint Conference 2014 Executive|c7618099-af1d-412d-92b3-b97338d93c70</vt:lpwstr>
  </property>
  <property fmtid="{D5CDD505-2E9C-101B-9397-08002B2CF9AE}" pid="15" name="TaxKeywordTaxHTField">
    <vt:lpwstr>SharePoint Conference 2014 Executive|c7618099-af1d-412d-92b3-b97338d93c70</vt:lpwstr>
  </property>
</Properties>
</file>